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handoutMasterIdLst>
    <p:handoutMasterId r:id="rId27"/>
  </p:handoutMasterIdLst>
  <p:sldIdLst>
    <p:sldId id="257" r:id="rId3"/>
    <p:sldId id="260" r:id="rId4"/>
    <p:sldId id="261" r:id="rId5"/>
    <p:sldId id="271" r:id="rId6"/>
    <p:sldId id="282" r:id="rId7"/>
    <p:sldId id="287" r:id="rId8"/>
    <p:sldId id="289" r:id="rId9"/>
    <p:sldId id="286" r:id="rId10"/>
    <p:sldId id="290" r:id="rId11"/>
    <p:sldId id="291" r:id="rId12"/>
    <p:sldId id="292" r:id="rId13"/>
    <p:sldId id="293" r:id="rId14"/>
    <p:sldId id="294" r:id="rId15"/>
    <p:sldId id="295" r:id="rId16"/>
    <p:sldId id="297" r:id="rId17"/>
    <p:sldId id="298" r:id="rId18"/>
    <p:sldId id="296" r:id="rId19"/>
    <p:sldId id="283" r:id="rId20"/>
    <p:sldId id="284" r:id="rId21"/>
    <p:sldId id="280" r:id="rId22"/>
    <p:sldId id="285" r:id="rId23"/>
    <p:sldId id="275" r:id="rId24"/>
    <p:sldId id="259"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810" autoAdjust="0"/>
  </p:normalViewPr>
  <p:slideViewPr>
    <p:cSldViewPr>
      <p:cViewPr varScale="1">
        <p:scale>
          <a:sx n="104" d="100"/>
          <a:sy n="104" d="100"/>
        </p:scale>
        <p:origin x="-182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1938"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C90A0AD-9537-401A-AC84-D93F831C98BB}" type="datetimeFigureOut">
              <a:rPr lang="en-NZ" smtClean="0"/>
              <a:t>25/10/2012</a:t>
            </a:fld>
            <a:endParaRPr lang="en-NZ"/>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903BACD5-1EB2-45E4-8539-D9FC1D8FC5D2}" type="slidenum">
              <a:rPr lang="en-NZ" smtClean="0"/>
              <a:t>‹#›</a:t>
            </a:fld>
            <a:endParaRPr lang="en-NZ"/>
          </a:p>
        </p:txBody>
      </p:sp>
    </p:spTree>
    <p:extLst>
      <p:ext uri="{BB962C8B-B14F-4D97-AF65-F5344CB8AC3E}">
        <p14:creationId xmlns:p14="http://schemas.microsoft.com/office/powerpoint/2010/main" val="89602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1B3D22-1A1F-463D-AFDA-FD403A9C0E1B}" type="datetimeFigureOut">
              <a:rPr lang="en-US" smtClean="0"/>
              <a:pPr/>
              <a:t>10/25/2012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90232BE-B8A6-48B5-8BEA-4960B8F6BC30}" type="slidenum">
              <a:rPr lang="en-US" smtClean="0"/>
              <a:pPr/>
              <a:t>‹#›</a:t>
            </a:fld>
            <a:endParaRPr lang="en-US"/>
          </a:p>
        </p:txBody>
      </p:sp>
    </p:spTree>
    <p:extLst>
      <p:ext uri="{BB962C8B-B14F-4D97-AF65-F5344CB8AC3E}">
        <p14:creationId xmlns:p14="http://schemas.microsoft.com/office/powerpoint/2010/main" val="94215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0232BE-B8A6-48B5-8BEA-4960B8F6BC30}" type="slidenum">
              <a:rPr lang="en-US" smtClean="0"/>
              <a:pPr/>
              <a:t>1</a:t>
            </a:fld>
            <a:endParaRPr lang="en-US"/>
          </a:p>
        </p:txBody>
      </p:sp>
    </p:spTree>
    <p:extLst>
      <p:ext uri="{BB962C8B-B14F-4D97-AF65-F5344CB8AC3E}">
        <p14:creationId xmlns:p14="http://schemas.microsoft.com/office/powerpoint/2010/main" val="56266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Stock Lookup does not have to be inside that flow, it can be accessed by itself – not restrictive</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10</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Incident Reporting is a separate flow</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11</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12</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Tables we used – Microsoft</a:t>
            </a:r>
            <a:r>
              <a:rPr lang="en-NZ" baseline="0" dirty="0" smtClean="0"/>
              <a:t> </a:t>
            </a:r>
            <a:r>
              <a:rPr lang="en-NZ" dirty="0" smtClean="0"/>
              <a:t>SQL Server Management Studio – GUI for easy visualisation (great as it was new to us)</a:t>
            </a:r>
          </a:p>
          <a:p>
            <a:r>
              <a:rPr lang="en-NZ" dirty="0" smtClean="0"/>
              <a:t>It was consistent with their current use and easy to work with</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13</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a:t>
            </a:r>
            <a:r>
              <a:rPr lang="en-NZ" baseline="0" dirty="0" smtClean="0"/>
              <a:t> Read VIRs, this is the information I have access to – mainly looking at VIR Number, </a:t>
            </a:r>
            <a:r>
              <a:rPr lang="en-NZ" baseline="0" dirty="0" err="1" smtClean="0"/>
              <a:t>Rego</a:t>
            </a:r>
            <a:r>
              <a:rPr lang="en-NZ" baseline="0" dirty="0" smtClean="0"/>
              <a:t> and </a:t>
            </a:r>
            <a:r>
              <a:rPr lang="en-NZ" baseline="0" dirty="0" err="1" smtClean="0"/>
              <a:t>Config</a:t>
            </a:r>
            <a:endParaRPr lang="en-NZ" baseline="0" dirty="0" smtClean="0"/>
          </a:p>
          <a:p>
            <a:r>
              <a:rPr lang="en-NZ" baseline="0" dirty="0" smtClean="0"/>
              <a:t>No need to do the remote calls for this info</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14</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 Read or Write Job Cards this info, has item info for populating the job cart</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15</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Writing a Quote, looks like this in </a:t>
            </a:r>
            <a:r>
              <a:rPr lang="en-NZ" dirty="0" err="1" smtClean="0"/>
              <a:t>KeyStone</a:t>
            </a:r>
            <a:r>
              <a:rPr lang="en-NZ" dirty="0" smtClean="0"/>
              <a:t>, Advance Retail Point Of</a:t>
            </a:r>
            <a:r>
              <a:rPr lang="en-NZ" baseline="0" dirty="0" smtClean="0"/>
              <a:t> Sale System– Proof of End to End Process</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16</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would have liked them to be images – As you can see here the cut up version and the whole version taken from the actual report</a:t>
            </a:r>
          </a:p>
          <a:p>
            <a:r>
              <a:rPr lang="en-NZ" dirty="0" smtClean="0"/>
              <a:t>Photoshop </a:t>
            </a:r>
            <a:r>
              <a:rPr lang="en-NZ" dirty="0" err="1" smtClean="0"/>
              <a:t>cleanup</a:t>
            </a:r>
            <a:r>
              <a:rPr lang="en-NZ" dirty="0" smtClean="0"/>
              <a:t> skills weren’t quite up to par and I didn’t want to make it feel tacky with a scanned/not flowing image</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17</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Give</a:t>
            </a:r>
            <a:r>
              <a:rPr lang="en-NZ" baseline="0" dirty="0" smtClean="0"/>
              <a:t> an example for this second point – Win 8 is new and lack of help available</a:t>
            </a:r>
          </a:p>
          <a:p>
            <a:r>
              <a:rPr lang="en-NZ" baseline="0" dirty="0" smtClean="0"/>
              <a:t>Also date pickers are not currently part of Visual Studio 2012 for XAML, only HTML, external add-on was found</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19</a:t>
            </a:fld>
            <a:endParaRPr lang="en-US"/>
          </a:p>
        </p:txBody>
      </p:sp>
    </p:spTree>
    <p:extLst>
      <p:ext uri="{BB962C8B-B14F-4D97-AF65-F5344CB8AC3E}">
        <p14:creationId xmlns:p14="http://schemas.microsoft.com/office/powerpoint/2010/main" val="359557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Talk</a:t>
            </a:r>
            <a:r>
              <a:rPr lang="en-NZ" baseline="0" dirty="0" smtClean="0"/>
              <a:t> about syncing stock so it is more relevant, currently can be used offline but has to be manually updated and may be out of date – Alternative of manual</a:t>
            </a:r>
          </a:p>
          <a:p>
            <a:r>
              <a:rPr lang="en-NZ" baseline="0" dirty="0" smtClean="0"/>
              <a:t>Talk about syncing things that require connections to local tables so they can be used offline – Quote maybe and CRM – Alternative of storing</a:t>
            </a:r>
          </a:p>
          <a:p>
            <a:r>
              <a:rPr lang="en-NZ" baseline="0" dirty="0" smtClean="0"/>
              <a:t>Would have very much liked to do this, researched, but was constrained with time getting the functionality working, alternatives mentioned above.</a:t>
            </a:r>
          </a:p>
          <a:p>
            <a:r>
              <a:rPr lang="en-NZ" baseline="0" dirty="0" smtClean="0"/>
              <a:t>E-mail, currently just prompts and could be handled by an external program, simple but cumbersome – alternative provided</a:t>
            </a:r>
          </a:p>
          <a:p>
            <a:r>
              <a:rPr lang="en-NZ" baseline="0" dirty="0" smtClean="0"/>
              <a:t>Dragging would be great especially on a tablet, however with the sheer amount of buttons in very specific locations and the </a:t>
            </a:r>
            <a:r>
              <a:rPr lang="en-NZ" baseline="0" dirty="0" err="1" smtClean="0"/>
              <a:t>listview</a:t>
            </a:r>
            <a:r>
              <a:rPr lang="en-NZ" baseline="0" dirty="0" smtClean="0"/>
              <a:t> and </a:t>
            </a:r>
            <a:r>
              <a:rPr lang="en-NZ" baseline="0" dirty="0" err="1" smtClean="0"/>
              <a:t>gridviews</a:t>
            </a:r>
            <a:r>
              <a:rPr lang="en-NZ" baseline="0" dirty="0" smtClean="0"/>
              <a:t> not allowing me to keep that means it would be a lot of work – alternative provided</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20</a:t>
            </a:fld>
            <a:endParaRPr lang="en-US"/>
          </a:p>
        </p:txBody>
      </p:sp>
    </p:spTree>
    <p:extLst>
      <p:ext uri="{BB962C8B-B14F-4D97-AF65-F5344CB8AC3E}">
        <p14:creationId xmlns:p14="http://schemas.microsoft.com/office/powerpoint/2010/main" val="289221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90232BE-B8A6-48B5-8BEA-4960B8F6BC30}" type="slidenum">
              <a:rPr lang="en-US" smtClean="0"/>
              <a:pPr/>
              <a:t>2</a:t>
            </a:fld>
            <a:endParaRPr lang="en-US"/>
          </a:p>
        </p:txBody>
      </p:sp>
    </p:spTree>
    <p:extLst>
      <p:ext uri="{BB962C8B-B14F-4D97-AF65-F5344CB8AC3E}">
        <p14:creationId xmlns:p14="http://schemas.microsoft.com/office/powerpoint/2010/main" val="74627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THANKS PHILIP</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22</a:t>
            </a:fld>
            <a:endParaRPr lang="en-US"/>
          </a:p>
        </p:txBody>
      </p:sp>
    </p:spTree>
    <p:extLst>
      <p:ext uri="{BB962C8B-B14F-4D97-AF65-F5344CB8AC3E}">
        <p14:creationId xmlns:p14="http://schemas.microsoft.com/office/powerpoint/2010/main" val="240428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 a reminder from the previous</a:t>
            </a:r>
            <a:r>
              <a:rPr lang="en-NZ" baseline="0" dirty="0" smtClean="0"/>
              <a:t> seminar, this is what the project is about, details</a:t>
            </a:r>
          </a:p>
          <a:p>
            <a:r>
              <a:rPr lang="en-NZ" baseline="0" dirty="0" smtClean="0"/>
              <a:t>Need to add item information and at the end of the work flow be at a point to create an invoice in Advance Retail POS</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3</a:t>
            </a:fld>
            <a:endParaRPr lang="en-US"/>
          </a:p>
        </p:txBody>
      </p:sp>
    </p:spTree>
    <p:extLst>
      <p:ext uri="{BB962C8B-B14F-4D97-AF65-F5344CB8AC3E}">
        <p14:creationId xmlns:p14="http://schemas.microsoft.com/office/powerpoint/2010/main" val="22050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Frame as problem and solution, electronic solution to the problem of lack of </a:t>
            </a:r>
            <a:r>
              <a:rPr lang="en-NZ" dirty="0" err="1" smtClean="0"/>
              <a:t>effeciency</a:t>
            </a:r>
            <a:r>
              <a:rPr lang="en-NZ" dirty="0" smtClean="0"/>
              <a:t>.</a:t>
            </a:r>
          </a:p>
          <a:p>
            <a:r>
              <a:rPr lang="en-NZ" dirty="0" smtClean="0"/>
              <a:t>As Vishal mentioned the solution is done with a Windows 8 app with the reasons he mentioned, so I won’t repeat.</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4</a:t>
            </a:fld>
            <a:endParaRPr lang="en-US"/>
          </a:p>
        </p:txBody>
      </p:sp>
    </p:spTree>
    <p:extLst>
      <p:ext uri="{BB962C8B-B14F-4D97-AF65-F5344CB8AC3E}">
        <p14:creationId xmlns:p14="http://schemas.microsoft.com/office/powerpoint/2010/main" val="141495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Stress</a:t>
            </a:r>
            <a:r>
              <a:rPr lang="en-NZ" baseline="0" dirty="0" smtClean="0"/>
              <a:t> simplicity, want it to feel natural by being similar, but talk about separate parts (Product IPCs, Services, Configuration),</a:t>
            </a:r>
          </a:p>
          <a:p>
            <a:r>
              <a:rPr lang="en-NZ" baseline="0" dirty="0" smtClean="0"/>
              <a:t>I myself had a hard time understanding the sections so I try to make it feel natural without seeming foreign.</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5</a:t>
            </a:fld>
            <a:endParaRPr lang="en-US"/>
          </a:p>
        </p:txBody>
      </p:sp>
    </p:spTree>
    <p:extLst>
      <p:ext uri="{BB962C8B-B14F-4D97-AF65-F5344CB8AC3E}">
        <p14:creationId xmlns:p14="http://schemas.microsoft.com/office/powerpoint/2010/main" val="341221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Additional SIMPLE</a:t>
            </a:r>
            <a:r>
              <a:rPr lang="en-NZ" baseline="0" dirty="0" smtClean="0"/>
              <a:t> functions which have potential</a:t>
            </a:r>
          </a:p>
          <a:p>
            <a:r>
              <a:rPr lang="en-NZ" baseline="0" dirty="0" smtClean="0"/>
              <a:t>These are also problems which have room for space in the solution</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6</a:t>
            </a:fld>
            <a:endParaRPr lang="en-US"/>
          </a:p>
        </p:txBody>
      </p:sp>
    </p:spTree>
    <p:extLst>
      <p:ext uri="{BB962C8B-B14F-4D97-AF65-F5344CB8AC3E}">
        <p14:creationId xmlns:p14="http://schemas.microsoft.com/office/powerpoint/2010/main" val="193184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Initially</a:t>
            </a:r>
            <a:r>
              <a:rPr lang="en-NZ" baseline="0" dirty="0" smtClean="0"/>
              <a:t> they were separate, why together (needless closing and opening, allows for more flexible work flows, gained permission)</a:t>
            </a:r>
          </a:p>
          <a:p>
            <a:r>
              <a:rPr lang="en-NZ" baseline="0" dirty="0" smtClean="0"/>
              <a:t>Also helped with the addition of the SMALL additional functionality in a centralised app</a:t>
            </a:r>
          </a:p>
          <a:p>
            <a:r>
              <a:rPr lang="en-NZ" baseline="0" dirty="0" smtClean="0"/>
              <a:t>This proves for a much better solution to the problems from a users perspective</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7</a:t>
            </a:fld>
            <a:endParaRPr lang="en-US"/>
          </a:p>
        </p:txBody>
      </p:sp>
    </p:spTree>
    <p:extLst>
      <p:ext uri="{BB962C8B-B14F-4D97-AF65-F5344CB8AC3E}">
        <p14:creationId xmlns:p14="http://schemas.microsoft.com/office/powerpoint/2010/main" val="220509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 you will see, this is the work flow, </a:t>
            </a:r>
            <a:r>
              <a:rPr lang="en-NZ" dirty="0" err="1" smtClean="0"/>
              <a:t>Vishals</a:t>
            </a:r>
            <a:r>
              <a:rPr lang="en-NZ" dirty="0" smtClean="0"/>
              <a:t> comes before as a VIR is needed</a:t>
            </a:r>
            <a:r>
              <a:rPr lang="en-NZ" baseline="0" dirty="0" smtClean="0"/>
              <a:t> for the Job Card</a:t>
            </a:r>
          </a:p>
          <a:p>
            <a:r>
              <a:rPr lang="en-NZ" baseline="0" dirty="0" smtClean="0"/>
              <a:t>Talk about the option points mainly, two places to enter items</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8</a:t>
            </a:fld>
            <a:endParaRPr lang="en-US"/>
          </a:p>
        </p:txBody>
      </p:sp>
    </p:spTree>
    <p:extLst>
      <p:ext uri="{BB962C8B-B14F-4D97-AF65-F5344CB8AC3E}">
        <p14:creationId xmlns:p14="http://schemas.microsoft.com/office/powerpoint/2010/main" val="233287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All</a:t>
            </a:r>
            <a:r>
              <a:rPr lang="en-NZ" baseline="0" dirty="0" smtClean="0"/>
              <a:t> are stored locally, but in different situations that lead to the end</a:t>
            </a:r>
          </a:p>
          <a:p>
            <a:r>
              <a:rPr lang="en-NZ" baseline="0" dirty="0" smtClean="0"/>
              <a:t>Also note stock lookup is accessible here</a:t>
            </a:r>
            <a:endParaRPr lang="en-NZ" dirty="0"/>
          </a:p>
        </p:txBody>
      </p:sp>
      <p:sp>
        <p:nvSpPr>
          <p:cNvPr id="4" name="Slide Number Placeholder 3"/>
          <p:cNvSpPr>
            <a:spLocks noGrp="1"/>
          </p:cNvSpPr>
          <p:nvPr>
            <p:ph type="sldNum" sz="quarter" idx="10"/>
          </p:nvPr>
        </p:nvSpPr>
        <p:spPr/>
        <p:txBody>
          <a:bodyPr/>
          <a:lstStyle/>
          <a:p>
            <a:fld id="{D90232BE-B8A6-48B5-8BEA-4960B8F6BC30}" type="slidenum">
              <a:rPr lang="en-US" smtClean="0"/>
              <a:pPr/>
              <a:t>9</a:t>
            </a:fld>
            <a:endParaRPr lang="en-US"/>
          </a:p>
        </p:txBody>
      </p:sp>
    </p:spTree>
    <p:extLst>
      <p:ext uri="{BB962C8B-B14F-4D97-AF65-F5344CB8AC3E}">
        <p14:creationId xmlns:p14="http://schemas.microsoft.com/office/powerpoint/2010/main" val="23328786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imated Title Slide">
    <p:bg>
      <p:bgPr>
        <a:solidFill>
          <a:schemeClr val="accent6">
            <a:lumMod val="50000"/>
          </a:schemeClr>
        </a:solidFill>
        <a:effectLst/>
      </p:bgPr>
    </p:bg>
    <p:spTree>
      <p:nvGrpSpPr>
        <p:cNvPr id="1" name=""/>
        <p:cNvGrpSpPr/>
        <p:nvPr/>
      </p:nvGrpSpPr>
      <p:grpSpPr>
        <a:xfrm>
          <a:off x="0" y="0"/>
          <a:ext cx="0" cy="0"/>
          <a:chOff x="0" y="0"/>
          <a:chExt cx="0" cy="0"/>
        </a:xfrm>
      </p:grpSpPr>
      <p:pic>
        <p:nvPicPr>
          <p:cNvPr id="8" name="orange_rain_h264.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762000"/>
            <a:ext cx="9144000" cy="5143500"/>
          </a:xfrm>
          <a:prstGeom prst="rect">
            <a:avLst/>
          </a:prstGeom>
        </p:spPr>
      </p:pic>
      <p:sp>
        <p:nvSpPr>
          <p:cNvPr id="13" name="Rectangle 12"/>
          <p:cNvSpPr/>
          <p:nvPr userDrawn="1"/>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ottom"/>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top"/>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top_swish"/>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ottom_swish"/>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752600"/>
            <a:ext cx="7772400" cy="1470025"/>
          </a:xfrm>
        </p:spPr>
        <p:txBody>
          <a:bodyPr anchor="b"/>
          <a:lstStyle>
            <a:lvl1pPr algn="l">
              <a:defRPr>
                <a:ln>
                  <a:solidFill>
                    <a:schemeClr val="accent3">
                      <a:lumMod val="50000"/>
                    </a:schemeClr>
                  </a:solidFill>
                </a:ln>
                <a:solidFill>
                  <a:schemeClr val="bg1"/>
                </a:solidFill>
                <a:effectLst>
                  <a:outerShdw blurRad="50800" dist="38100" dir="5400000" algn="t"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124200"/>
            <a:ext cx="6400800" cy="1752600"/>
          </a:xfrm>
        </p:spPr>
        <p:txBody>
          <a:bodyPr>
            <a:normAutofit/>
          </a:bodyPr>
          <a:lstStyle>
            <a:lvl1pPr marL="0" indent="0" algn="l">
              <a:buNone/>
              <a:defRPr sz="2400">
                <a:solidFill>
                  <a:schemeClr val="accent3">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pic>
        <p:nvPicPr>
          <p:cNvPr id="16" name="Picture 3" descr="C:\Users\Baphi\Desktop\BridgestoneLogoCrop.gif"/>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60761" y="-3123"/>
            <a:ext cx="2882107" cy="4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0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6" fill="hold"/>
                                        <p:tgtEl>
                                          <p:spTgt spid="8"/>
                                        </p:tgtEl>
                                      </p:cBhvr>
                                    </p:cmd>
                                  </p:childTnLst>
                                </p:cTn>
                              </p:par>
                              <p:par>
                                <p:cTn id="7" presetID="47"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22" presetClass="entr" presetSubtype="2" fill="hold" nodeType="withEffect">
                                  <p:stCondLst>
                                    <p:cond delay="33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2500"/>
                                        <p:tgtEl>
                                          <p:spTgt spid="11"/>
                                        </p:tgtEl>
                                      </p:cBhvr>
                                    </p:animEffect>
                                  </p:childTnLst>
                                </p:cTn>
                              </p:par>
                              <p:par>
                                <p:cTn id="20" presetID="22" presetClass="entr" presetSubtype="8" fill="hold" nodeType="withEffect">
                                  <p:stCondLst>
                                    <p:cond delay="18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par>
                                <p:cTn id="23" presetID="10" presetClass="exit" presetSubtype="0" fill="hold" grpId="0" nodeType="withEffect">
                                  <p:stCondLst>
                                    <p:cond delay="1100"/>
                                  </p:stCondLst>
                                  <p:childTnLst>
                                    <p:animEffect transition="out" filter="fade">
                                      <p:cBhvr>
                                        <p:cTn id="24" dur="1900"/>
                                        <p:tgtEl>
                                          <p:spTgt spid="13"/>
                                        </p:tgtEl>
                                      </p:cBhvr>
                                    </p:animEffect>
                                    <p:set>
                                      <p:cBhvr>
                                        <p:cTn id="25" dur="1" fill="hold">
                                          <p:stCondLst>
                                            <p:cond delay="1899"/>
                                          </p:stCondLst>
                                        </p:cTn>
                                        <p:tgtEl>
                                          <p:spTgt spid="13"/>
                                        </p:tgtEl>
                                        <p:attrNameLst>
                                          <p:attrName>style.visibility</p:attrName>
                                        </p:attrNameLst>
                                      </p:cBhvr>
                                      <p:to>
                                        <p:strVal val="hidden"/>
                                      </p:to>
                                    </p:set>
                                  </p:childTnLst>
                                </p:cTn>
                              </p:par>
                              <p:par>
                                <p:cTn id="26" presetID="10" presetClass="entr" presetSubtype="0" fill="hold" grpId="0" nodeType="withEffect">
                                  <p:stCondLst>
                                    <p:cond delay="28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100"/>
                                        <p:tgtEl>
                                          <p:spTgt spid="2"/>
                                        </p:tgtEl>
                                      </p:cBhvr>
                                    </p:animEffect>
                                  </p:childTnLst>
                                </p:cTn>
                              </p:par>
                              <p:par>
                                <p:cTn id="29" presetID="10" presetClass="entr" presetSubtype="0" fill="hold" grpId="0" nodeType="withEffect">
                                  <p:stCondLst>
                                    <p:cond delay="34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repeatCount="indefinite" fill="hold" display="0">
                  <p:stCondLst>
                    <p:cond delay="indefinite"/>
                  </p:stCondLst>
                </p:cTn>
                <p:tgtEl>
                  <p:spTgt spid="8"/>
                </p:tgtEl>
              </p:cMediaNode>
            </p:video>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8"/>
                                        </p:tgtEl>
                                      </p:cBhvr>
                                    </p:cmd>
                                  </p:childTnLst>
                                </p:cTn>
                              </p:par>
                            </p:childTnLst>
                          </p:cTn>
                        </p:par>
                      </p:childTnLst>
                    </p:cTn>
                  </p:par>
                </p:childTnLst>
              </p:cTn>
              <p:nextCondLst>
                <p:cond evt="onClick" delay="0">
                  <p:tgtEl>
                    <p:spTgt spid="8"/>
                  </p:tgtEl>
                </p:cond>
              </p:nextCondLst>
            </p:seq>
          </p:childTnLst>
        </p:cTn>
      </p:par>
    </p:tnLst>
    <p:bldLst>
      <p:bldP spid="13" grpId="0" animBg="1"/>
      <p:bldP spid="2" grpId="0"/>
      <p:bldP spid="3" grpId="0" build="p">
        <p:tmplLst>
          <p:tmpl lvl="1">
            <p:tnLst>
              <p:par>
                <p:cTn presetID="10" presetClass="entr" presetSubtype="0" fill="hold" nodeType="withEffect">
                  <p:stCondLst>
                    <p:cond delay="34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048000" cy="1162050"/>
          </a:xfrm>
        </p:spPr>
        <p:txBody>
          <a:bodyPr anchor="b">
            <a:normAutofit/>
          </a:bodyPr>
          <a:lstStyle>
            <a:lvl1pPr algn="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152400" y="3048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0" y="1752600"/>
            <a:ext cx="3124200" cy="259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17354394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5312" y="2362200"/>
            <a:ext cx="316388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 y="1371600"/>
            <a:ext cx="5105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675312" y="2928938"/>
            <a:ext cx="3163888" cy="1262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22316303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576528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3361427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3237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lgn="l">
              <a:defRPr/>
            </a:lvl1pPr>
          </a:lstStyle>
          <a:p>
            <a:r>
              <a:rPr lang="en-US" smtClean="0"/>
              <a:t>Click to edit Master title style</a:t>
            </a:r>
            <a:endParaRPr lang="en-US" dirty="0"/>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438400" y="2436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438400" y="4038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3" name="Text Placeholder 10"/>
          <p:cNvSpPr>
            <a:spLocks noGrp="1"/>
          </p:cNvSpPr>
          <p:nvPr>
            <p:ph type="body" sz="quarter" idx="13"/>
          </p:nvPr>
        </p:nvSpPr>
        <p:spPr>
          <a:xfrm>
            <a:off x="476250" y="1143000"/>
            <a:ext cx="7620000" cy="457200"/>
          </a:xfrm>
        </p:spPr>
        <p:txBody>
          <a:bodyPr>
            <a:normAutofit/>
          </a:bodyPr>
          <a:lstStyle>
            <a:lvl1pPr algn="l">
              <a:buFontTx/>
              <a:buNone/>
              <a:defRPr sz="2400"/>
            </a:lvl1pPr>
          </a:lstStyle>
          <a:p>
            <a:pPr lvl="0"/>
            <a:r>
              <a:rPr lang="en-US" smtClean="0"/>
              <a:t>Click to edit Master text styles</a:t>
            </a:r>
          </a:p>
        </p:txBody>
      </p:sp>
    </p:spTree>
    <p:extLst>
      <p:ext uri="{BB962C8B-B14F-4D97-AF65-F5344CB8AC3E}">
        <p14:creationId xmlns:p14="http://schemas.microsoft.com/office/powerpoint/2010/main" val="5466988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ounded Rectangle 1"/>
          <p:cNvSpPr/>
          <p:nvPr userDrawn="1"/>
        </p:nvSpPr>
        <p:spPr>
          <a:xfrm>
            <a:off x="4953000" y="1295400"/>
            <a:ext cx="3733800" cy="3581400"/>
          </a:xfrm>
          <a:prstGeom prst="roundRect">
            <a:avLst>
              <a:gd name="adj" fmla="val 49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914400" y="1371601"/>
            <a:ext cx="3505200" cy="3428999"/>
          </a:xfrm>
        </p:spPr>
        <p:txBody>
          <a:bodyPr>
            <a:normAutofit/>
          </a:bodyPr>
          <a:lstStyle>
            <a:lvl1pPr marL="0" indent="0">
              <a:buFontTx/>
              <a:buNone/>
              <a:defRPr sz="1600" b="0">
                <a:solidFill>
                  <a:schemeClr val="bg1"/>
                </a:solidFill>
              </a:defRPr>
            </a:lvl1pPr>
            <a:lvl2pPr marL="1828800" indent="-1828800">
              <a:buFontTx/>
              <a:buNone/>
              <a:defRPr sz="1600">
                <a:solidFill>
                  <a:schemeClr val="bg1"/>
                </a:solidFill>
              </a:defRPr>
            </a:lvl2pPr>
            <a:lvl3pPr marL="1828800" indent="-1828800">
              <a:buFontTx/>
              <a:buNone/>
              <a:defRPr sz="1600">
                <a:solidFill>
                  <a:schemeClr val="bg1"/>
                </a:solidFill>
              </a:defRPr>
            </a:lvl3pPr>
            <a:lvl4pPr marL="1828800" indent="-1828800">
              <a:buFontTx/>
              <a:buNone/>
              <a:defRPr sz="1600">
                <a:solidFill>
                  <a:schemeClr val="bg1"/>
                </a:solidFill>
              </a:defRPr>
            </a:lvl4pPr>
            <a:lvl5pPr marL="1828800" indent="-1828800">
              <a:buFontTx/>
              <a:buNone/>
              <a:defRPr sz="16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371601"/>
            <a:ext cx="3429000" cy="3428999"/>
          </a:xfrm>
        </p:spPr>
        <p:txBody>
          <a:bodyPr>
            <a:normAutofit/>
          </a:bodyPr>
          <a:lstStyle>
            <a:lvl1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1600"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r>
              <a:rPr lang="en-US" smtClean="0"/>
              <a:t>Copyright 2010</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18773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12" name="Rounded Rectangle 11"/>
          <p:cNvSpPr/>
          <p:nvPr userDrawn="1"/>
        </p:nvSpPr>
        <p:spPr>
          <a:xfrm>
            <a:off x="4279798" y="1371600"/>
            <a:ext cx="4092677" cy="2143125"/>
          </a:xfrm>
          <a:prstGeom prst="roundRect">
            <a:avLst/>
          </a:prstGeom>
          <a:solidFill>
            <a:schemeClr val="accent1">
              <a:lumMod val="60000"/>
              <a:lumOff val="40000"/>
              <a:alpha val="53000"/>
            </a:schemeClr>
          </a:solidFill>
          <a:ln>
            <a:solidFill>
              <a:schemeClr val="bg1">
                <a:alpha val="3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a:off x="685800" y="2743200"/>
            <a:ext cx="4092677" cy="2133600"/>
          </a:xfrm>
          <a:prstGeom prst="roundRect">
            <a:avLst/>
          </a:prstGeom>
          <a:solidFill>
            <a:schemeClr val="tx2">
              <a:lumMod val="75000"/>
              <a:alpha val="53000"/>
            </a:schemeClr>
          </a:solidFill>
          <a:ln>
            <a:solidFill>
              <a:schemeClr val="bg1">
                <a:alpha val="3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4572000" y="1524001"/>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23150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tic 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otto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to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top_swi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ottom_swi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752600"/>
            <a:ext cx="7772400" cy="1470025"/>
          </a:xfrm>
        </p:spPr>
        <p:txBody>
          <a:bodyPr anchor="b"/>
          <a:lstStyle>
            <a:lvl1pPr algn="l">
              <a:defRPr>
                <a:ln>
                  <a:solidFill>
                    <a:schemeClr val="accent3">
                      <a:lumMod val="50000"/>
                    </a:schemeClr>
                  </a:solidFill>
                </a:ln>
                <a:solidFill>
                  <a:schemeClr val="bg1"/>
                </a:solidFill>
                <a:effectLst>
                  <a:outerShdw blurRad="50800" dist="38100" dir="5400000" algn="t"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124200"/>
            <a:ext cx="6400800" cy="1752600"/>
          </a:xfrm>
        </p:spPr>
        <p:txBody>
          <a:bodyPr>
            <a:normAutofit/>
          </a:bodyPr>
          <a:lstStyle>
            <a:lvl1pPr marL="0" indent="0" algn="l">
              <a:buNone/>
              <a:defRPr sz="2400">
                <a:solidFill>
                  <a:schemeClr val="accent3">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pic>
        <p:nvPicPr>
          <p:cNvPr id="16" name="Picture 3" descr="C:\Users\Baphi\Desktop\BridgestoneLogoCrop.gi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0761" y="-3123"/>
            <a:ext cx="2882107" cy="4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00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nimated Title and Content">
    <p:spTree>
      <p:nvGrpSpPr>
        <p:cNvPr id="1" name=""/>
        <p:cNvGrpSpPr/>
        <p:nvPr/>
      </p:nvGrpSpPr>
      <p:grpSpPr>
        <a:xfrm>
          <a:off x="0" y="0"/>
          <a:ext cx="0" cy="0"/>
          <a:chOff x="0" y="0"/>
          <a:chExt cx="0" cy="0"/>
        </a:xfrm>
      </p:grpSpPr>
      <p:pic>
        <p:nvPicPr>
          <p:cNvPr id="7" name="orange_rain_h264.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723900"/>
            <a:ext cx="9144000" cy="5143500"/>
          </a:xfrm>
          <a:prstGeom prst="rect">
            <a:avLst/>
          </a:prstGeom>
        </p:spPr>
      </p:pic>
      <p:sp>
        <p:nvSpPr>
          <p:cNvPr id="16" name="Rectangle 15"/>
          <p:cNvSpPr/>
          <p:nvPr userDrawn="1"/>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ottom"/>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top"/>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top_swish"/>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bottom_swish"/>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152400"/>
            <a:ext cx="7924800" cy="1143000"/>
          </a:xfrm>
        </p:spPr>
        <p:txBody>
          <a:bodyPr>
            <a:normAutofit/>
          </a:bodyPr>
          <a:lstStyle>
            <a:lvl1pPr algn="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62000" y="1295400"/>
            <a:ext cx="79248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pic>
        <p:nvPicPr>
          <p:cNvPr id="15" name="Picture 3" descr="C:\Users\Baphi\Desktop\BridgestoneLogoCrop.gif"/>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60761" y="-3123"/>
            <a:ext cx="2882107" cy="4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6" fill="hold"/>
                                        <p:tgtEl>
                                          <p:spTgt spid="7"/>
                                        </p:tgtEl>
                                      </p:cBhvr>
                                    </p:cmd>
                                  </p:childTnLst>
                                </p:cTn>
                              </p:par>
                              <p:par>
                                <p:cTn id="7" presetID="47"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22" presetClass="entr" presetSubtype="2" fill="hold" nodeType="withEffect">
                                  <p:stCondLst>
                                    <p:cond delay="33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2500"/>
                                        <p:tgtEl>
                                          <p:spTgt spid="19"/>
                                        </p:tgtEl>
                                      </p:cBhvr>
                                    </p:animEffect>
                                  </p:childTnLst>
                                </p:cTn>
                              </p:par>
                              <p:par>
                                <p:cTn id="20" presetID="22" presetClass="entr" presetSubtype="8" fill="hold" nodeType="withEffect">
                                  <p:stCondLst>
                                    <p:cond delay="18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2000"/>
                                        <p:tgtEl>
                                          <p:spTgt spid="20"/>
                                        </p:tgtEl>
                                      </p:cBhvr>
                                    </p:animEffect>
                                  </p:childTnLst>
                                </p:cTn>
                              </p:par>
                              <p:par>
                                <p:cTn id="23" presetID="10" presetClass="exit" presetSubtype="0" fill="hold" grpId="0" nodeType="withEffect">
                                  <p:stCondLst>
                                    <p:cond delay="1100"/>
                                  </p:stCondLst>
                                  <p:childTnLst>
                                    <p:animEffect transition="out" filter="fade">
                                      <p:cBhvr>
                                        <p:cTn id="24" dur="1900"/>
                                        <p:tgtEl>
                                          <p:spTgt spid="16"/>
                                        </p:tgtEl>
                                      </p:cBhvr>
                                    </p:animEffect>
                                    <p:set>
                                      <p:cBhvr>
                                        <p:cTn id="25" dur="1" fill="hold">
                                          <p:stCondLst>
                                            <p:cond delay="18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33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200"/>
                                        <p:tgtEl>
                                          <p:spTgt spid="2"/>
                                        </p:tgtEl>
                                      </p:cBhvr>
                                    </p:animEffect>
                                  </p:childTnLst>
                                </p:cTn>
                              </p:par>
                              <p:par>
                                <p:cTn id="29" presetID="10" presetClass="entr" presetSubtype="0" fill="hold" grpId="0" nodeType="withEffect">
                                  <p:stCondLst>
                                    <p:cond delay="42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300"/>
                                        <p:tgtEl>
                                          <p:spTgt spid="3">
                                            <p:txEl>
                                              <p:pRg st="0" end="0"/>
                                            </p:txEl>
                                          </p:spTgt>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grpId="0" nodeType="withEffect">
                                  <p:stCondLst>
                                    <p:cond delay="110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grpId="0" nodeType="withEffect">
                                  <p:stCondLst>
                                    <p:cond delay="110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repeatCount="indefinite" fill="hold" display="0">
                  <p:stCondLst>
                    <p:cond delay="indefinite"/>
                  </p:stCondLst>
                </p:cTn>
                <p:tgtEl>
                  <p:spTgt spid="7"/>
                </p:tgtEl>
              </p:cMediaNode>
            </p:video>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7"/>
                                        </p:tgtEl>
                                      </p:cBhvr>
                                    </p:cmd>
                                  </p:childTnLst>
                                </p:cTn>
                              </p:par>
                            </p:childTnLst>
                          </p:cTn>
                        </p:par>
                      </p:childTnLst>
                    </p:cTn>
                  </p:par>
                </p:childTnLst>
              </p:cTn>
              <p:nextCondLst>
                <p:cond evt="onClick" delay="0">
                  <p:tgtEl>
                    <p:spTgt spid="7"/>
                  </p:tgtEl>
                </p:cond>
              </p:nextCondLst>
            </p:seq>
          </p:childTnLst>
        </p:cTn>
      </p:par>
    </p:tnLst>
    <p:bldLst>
      <p:bldP spid="16" grpId="0" animBg="1"/>
      <p:bldP spid="2" grpId="0"/>
      <p:bldP spid="3" grpId="0" build="p">
        <p:tmplLst>
          <p:tmpl lvl="1">
            <p:tnLst>
              <p:par>
                <p:cTn presetID="10" presetClass="entr" presetSubtype="0" fill="hold" nodeType="withEffect">
                  <p:stCondLst>
                    <p:cond delay="4200"/>
                  </p:stCondLst>
                  <p:childTnLst>
                    <p:set>
                      <p:cBhvr>
                        <p:cTn dur="1" fill="hold">
                          <p:stCondLst>
                            <p:cond delay="0"/>
                          </p:stCondLst>
                        </p:cTn>
                        <p:tgtEl>
                          <p:spTgt spid="3"/>
                        </p:tgtEl>
                        <p:attrNameLst>
                          <p:attrName>style.visibility</p:attrName>
                        </p:attrNameLst>
                      </p:cBhvr>
                      <p:to>
                        <p:strVal val="visible"/>
                      </p:to>
                    </p:set>
                    <p:animEffect transition="in" filter="fade">
                      <p:cBhvr>
                        <p:cTn dur="1300"/>
                        <p:tgtEl>
                          <p:spTgt spid="3"/>
                        </p:tgtEl>
                      </p:cBhvr>
                    </p:animEffect>
                  </p:childTnLst>
                </p:cTn>
              </p:par>
            </p:tnLst>
          </p:tmpl>
          <p:tmpl lvl="2">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otto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to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top_swi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bottom_swi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152400"/>
            <a:ext cx="7924800" cy="1143000"/>
          </a:xfrm>
        </p:spPr>
        <p:txBody>
          <a:bodyPr>
            <a:normAutofit/>
          </a:bodyPr>
          <a:lstStyle>
            <a:lvl1pPr algn="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62000" y="1295400"/>
            <a:ext cx="79248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pic>
        <p:nvPicPr>
          <p:cNvPr id="14" name="Picture 3" descr="C:\Users\Baphi\Desktop\BridgestoneLogoCrop.gi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0761" y="-3123"/>
            <a:ext cx="2882107" cy="4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7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3481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33400" y="1981200"/>
            <a:ext cx="7772400" cy="1500187"/>
          </a:xfrm>
        </p:spPr>
        <p:txBody>
          <a:bodyPr anchor="b"/>
          <a:lstStyle>
            <a:lvl1pPr marL="0" indent="0">
              <a:buNone/>
              <a:defRPr sz="2000">
                <a:solidFill>
                  <a:schemeClr val="accent3">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42171666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24990603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25664141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406464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30993-28BF-4F94-9E33-75AF7F5CF5B7}" type="datetimeFigureOut">
              <a:rPr lang="en-US" smtClean="0"/>
              <a:pPr/>
              <a:t>10/25/2012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34481362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7" name="bottom"/>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op"/>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top_swish"/>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bottom_swish"/>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0993-28BF-4F94-9E33-75AF7F5CF5B7}" type="datetimeFigureOut">
              <a:rPr lang="en-US" smtClean="0"/>
              <a:pPr/>
              <a:t>10/25/2012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1DE3-D9D4-48E8-A40B-23B6B4077642}" type="slidenum">
              <a:rPr lang="en-US" smtClean="0"/>
              <a:pPr/>
              <a:t>‹#›</a:t>
            </a:fld>
            <a:endParaRPr lang="en-US"/>
          </a:p>
        </p:txBody>
      </p:sp>
      <p:pic>
        <p:nvPicPr>
          <p:cNvPr id="13" name="Picture 3" descr="C:\Users\Baphi\Desktop\BridgestoneLogoCrop.gif"/>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260761" y="-3123"/>
            <a:ext cx="2882107" cy="4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6868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6"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8" r:id="rId16"/>
  </p:sldLayoutIdLst>
  <p:timing>
    <p:tnLst>
      <p:par>
        <p:cTn id="1" dur="indefinite" restart="never" nodeType="tmRoot"/>
      </p:par>
    </p:tnLst>
  </p:timing>
  <p:txStyles>
    <p:titleStyle>
      <a:lvl1pPr algn="r" defTabSz="914400" rtl="0" eaLnBrk="1" latinLnBrk="0" hangingPunct="1">
        <a:spcBef>
          <a:spcPct val="0"/>
        </a:spcBef>
        <a:buNone/>
        <a:defRPr lang="en-US" sz="3200" kern="1200" dirty="0" smtClean="0">
          <a:ln>
            <a:solidFill>
              <a:schemeClr val="accent3">
                <a:lumMod val="50000"/>
              </a:schemeClr>
            </a:solidFill>
          </a:ln>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1pPr>
      <a:lvl2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2pPr>
      <a:lvl3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3pPr>
      <a:lvl4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4pPr>
      <a:lvl5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752600"/>
            <a:ext cx="8371656"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lang="en-US" sz="3200" kern="1200">
                <a:ln>
                  <a:solidFill>
                    <a:schemeClr val="accent3">
                      <a:lumMod val="50000"/>
                    </a:schemeClr>
                  </a:solidFill>
                </a:ln>
                <a:solidFill>
                  <a:schemeClr val="bg1"/>
                </a:solidFill>
                <a:effectLst>
                  <a:outerShdw blurRad="50800" dist="38100" dir="5400000" algn="t" rotWithShape="0">
                    <a:prstClr val="black">
                      <a:alpha val="40000"/>
                    </a:prstClr>
                  </a:outerShdw>
                </a:effectLst>
                <a:latin typeface="+mj-lt"/>
                <a:ea typeface="+mj-ea"/>
                <a:cs typeface="+mj-cs"/>
              </a:defRPr>
            </a:lvl1pPr>
          </a:lstStyle>
          <a:p>
            <a:pPr algn="l"/>
            <a:r>
              <a:rPr lang="en-NZ" sz="4000" b="1" dirty="0"/>
              <a:t>Bridgestone NZ Ltd: Electronic </a:t>
            </a:r>
            <a:r>
              <a:rPr lang="en-NZ" sz="4000" b="1" dirty="0" smtClean="0"/>
              <a:t>Job </a:t>
            </a:r>
            <a:r>
              <a:rPr lang="en-NZ" sz="4000" b="1" dirty="0"/>
              <a:t>C</a:t>
            </a:r>
            <a:r>
              <a:rPr lang="en-NZ" sz="4000" b="1" dirty="0" smtClean="0"/>
              <a:t>ard</a:t>
            </a:r>
          </a:p>
          <a:p>
            <a:pPr algn="l"/>
            <a:r>
              <a:rPr lang="en-NZ" b="1" smtClean="0"/>
              <a:t>End of Year </a:t>
            </a:r>
            <a:r>
              <a:rPr lang="en-NZ" b="1" dirty="0" smtClean="0"/>
              <a:t>Presentation</a:t>
            </a:r>
            <a:endParaRPr lang="en-NZ" b="1" dirty="0"/>
          </a:p>
        </p:txBody>
      </p:sp>
      <p:sp>
        <p:nvSpPr>
          <p:cNvPr id="7" name="Subtitle 2"/>
          <p:cNvSpPr txBox="1">
            <a:spLocks/>
          </p:cNvSpPr>
          <p:nvPr/>
        </p:nvSpPr>
        <p:spPr>
          <a:xfrm>
            <a:off x="304800" y="3124200"/>
            <a:ext cx="6400800"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1pPr>
            <a:lvl2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2pPr>
            <a:lvl3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3pPr>
            <a:lvl4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4pPr>
            <a:lvl5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Presented by Scott Patterson</a:t>
            </a:r>
            <a:endParaRPr lang="en-NZ" dirty="0"/>
          </a:p>
        </p:txBody>
      </p:sp>
    </p:spTree>
    <p:extLst>
      <p:ext uri="{BB962C8B-B14F-4D97-AF65-F5344CB8AC3E}">
        <p14:creationId xmlns:p14="http://schemas.microsoft.com/office/powerpoint/2010/main" val="89008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Work Flows – Stock Lookup</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6146" name="Picture 2" descr="C:\Users\Baphi\Desktop\BTech\Job Card Work Process - Final -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029" y="1916832"/>
            <a:ext cx="392391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3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Work Flows – Incident Reporting</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7170" name="Picture 2" descr="C:\Users\Baphi\Desktop\BTech\Job Card Work Process - Final -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35296"/>
            <a:ext cx="9144001" cy="107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35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Demonstration</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8194" name="Picture 2" descr="H:\Here\Logo\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8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Demonstration</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10242" name="Picture 2" descr="H:\BTech\Untitled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53992"/>
            <a:ext cx="452784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91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Demonstration</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11267" name="Picture 3" descr="H:\BTech\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47" y="1428599"/>
            <a:ext cx="4492007" cy="257646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BTech\Untitled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005062"/>
            <a:ext cx="5339807" cy="230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93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Demonstration</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12291" name="Picture 3" descr="H:\BTech\Untitle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00" y="1674249"/>
            <a:ext cx="4586368" cy="218679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BTech\Untitled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861048"/>
            <a:ext cx="5429926" cy="226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7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Demonstration</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1026" name="Picture 2" descr="I:\Screenshots\AdvanceRetail 1 Complete Quo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96" y="1556792"/>
            <a:ext cx="6749008" cy="506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Demonstration</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9218" name="Picture 2" descr="C:\Users\Baphi\Desktop\Images\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58" y="1556792"/>
            <a:ext cx="6523484" cy="465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93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92500" lnSpcReduction="10000"/>
          </a:bodyPr>
          <a:lstStyle/>
          <a:p>
            <a:r>
              <a:rPr lang="en-US" b="1" dirty="0" smtClean="0"/>
              <a:t>Problems Encountered:</a:t>
            </a:r>
          </a:p>
          <a:p>
            <a:pPr marL="285750" indent="-285750">
              <a:buFontTx/>
              <a:buChar char="-"/>
            </a:pPr>
            <a:r>
              <a:rPr lang="en-US" dirty="0" smtClean="0"/>
              <a:t>Which device to develop for</a:t>
            </a:r>
          </a:p>
          <a:p>
            <a:pPr marL="285750" indent="-285750">
              <a:buFontTx/>
              <a:buChar char="-"/>
            </a:pPr>
            <a:endParaRPr lang="en-US" dirty="0"/>
          </a:p>
          <a:p>
            <a:pPr marL="285750" indent="-285750">
              <a:buFontTx/>
              <a:buChar char="-"/>
            </a:pPr>
            <a:r>
              <a:rPr lang="en-US" dirty="0" smtClean="0"/>
              <a:t>Creating for Windows 8 requires a Windows 8 environment with development tools</a:t>
            </a:r>
          </a:p>
          <a:p>
            <a:endParaRPr lang="en-US" dirty="0" smtClean="0"/>
          </a:p>
          <a:p>
            <a:pPr marL="285750" indent="-285750">
              <a:buFontTx/>
              <a:buChar char="-"/>
            </a:pPr>
            <a:r>
              <a:rPr lang="en-US" dirty="0" smtClean="0"/>
              <a:t>Requiring a consistent invoice number</a:t>
            </a:r>
          </a:p>
          <a:p>
            <a:pPr marL="285750" indent="-285750">
              <a:buFontTx/>
              <a:buChar char="-"/>
            </a:pPr>
            <a:endParaRPr lang="en-US" dirty="0" smtClean="0"/>
          </a:p>
          <a:p>
            <a:pPr marL="285750" indent="-285750">
              <a:buFontTx/>
              <a:buChar char="-"/>
            </a:pPr>
            <a:r>
              <a:rPr lang="en-US" dirty="0" smtClean="0"/>
              <a:t>Requiring invoices to be printed</a:t>
            </a:r>
          </a:p>
          <a:p>
            <a:pPr marL="285750" indent="-285750">
              <a:buFontTx/>
              <a:buChar char="-"/>
            </a:pPr>
            <a:endParaRPr lang="en-US" dirty="0"/>
          </a:p>
          <a:p>
            <a:pPr marL="285750" indent="-285750">
              <a:buFontTx/>
              <a:buChar char="-"/>
            </a:pPr>
            <a:r>
              <a:rPr lang="en-US" dirty="0" smtClean="0"/>
              <a:t>Jobs should be checked before an invoice is produced</a:t>
            </a:r>
          </a:p>
        </p:txBody>
      </p:sp>
      <p:sp>
        <p:nvSpPr>
          <p:cNvPr id="17" name="Content Placeholder 16"/>
          <p:cNvSpPr>
            <a:spLocks noGrp="1"/>
          </p:cNvSpPr>
          <p:nvPr>
            <p:ph sz="half" idx="2"/>
          </p:nvPr>
        </p:nvSpPr>
        <p:spPr>
          <a:xfrm>
            <a:off x="5029200" y="1371601"/>
            <a:ext cx="3575248" cy="3428999"/>
          </a:xfrm>
        </p:spPr>
        <p:txBody>
          <a:bodyPr>
            <a:normAutofit fontScale="85000" lnSpcReduction="10000"/>
          </a:bodyPr>
          <a:lstStyle/>
          <a:p>
            <a:r>
              <a:rPr lang="en-US" b="1" dirty="0" smtClean="0">
                <a:solidFill>
                  <a:schemeClr val="tx1">
                    <a:lumMod val="95000"/>
                    <a:lumOff val="5000"/>
                  </a:schemeClr>
                </a:solidFill>
              </a:rPr>
              <a:t>Solution Found:</a:t>
            </a:r>
          </a:p>
          <a:p>
            <a:pPr marL="285750" indent="-285750">
              <a:buFontTx/>
              <a:buChar char="-"/>
            </a:pPr>
            <a:r>
              <a:rPr lang="en-US" dirty="0" smtClean="0">
                <a:solidFill>
                  <a:schemeClr val="tx1">
                    <a:lumMod val="95000"/>
                    <a:lumOff val="5000"/>
                  </a:schemeClr>
                </a:solidFill>
              </a:rPr>
              <a:t>Windows 8 devices</a:t>
            </a:r>
          </a:p>
          <a:p>
            <a:pPr marL="285750" indent="-285750">
              <a:buFontTx/>
              <a:buChar char="-"/>
            </a:pPr>
            <a:endParaRPr lang="en-US" dirty="0">
              <a:solidFill>
                <a:schemeClr val="tx1">
                  <a:lumMod val="95000"/>
                  <a:lumOff val="5000"/>
                </a:schemeClr>
              </a:solidFill>
            </a:endParaRPr>
          </a:p>
          <a:p>
            <a:pPr marL="285750" indent="-285750">
              <a:buFontTx/>
              <a:buChar char="-"/>
            </a:pPr>
            <a:r>
              <a:rPr lang="en-US" dirty="0" smtClean="0">
                <a:solidFill>
                  <a:schemeClr val="tx1">
                    <a:lumMod val="95000"/>
                    <a:lumOff val="5000"/>
                  </a:schemeClr>
                </a:solidFill>
              </a:rPr>
              <a:t>A MSDN subscription was obtained allowing us to use beta development tools while working</a:t>
            </a:r>
            <a:endParaRPr lang="en-US" dirty="0">
              <a:solidFill>
                <a:schemeClr val="tx1">
                  <a:lumMod val="95000"/>
                  <a:lumOff val="5000"/>
                </a:schemeClr>
              </a:solidFill>
            </a:endParaRPr>
          </a:p>
          <a:p>
            <a:endParaRPr lang="en-US" dirty="0" smtClean="0">
              <a:solidFill>
                <a:schemeClr val="tx1">
                  <a:lumMod val="95000"/>
                  <a:lumOff val="5000"/>
                </a:schemeClr>
              </a:solidFill>
            </a:endParaRPr>
          </a:p>
          <a:p>
            <a:pPr marL="285750" indent="-285750">
              <a:buFontTx/>
              <a:buChar char="-"/>
            </a:pPr>
            <a:r>
              <a:rPr lang="en-US" dirty="0" smtClean="0">
                <a:solidFill>
                  <a:schemeClr val="tx1">
                    <a:lumMod val="95000"/>
                    <a:lumOff val="5000"/>
                  </a:schemeClr>
                </a:solidFill>
              </a:rPr>
              <a:t>Blocks of numbers can be used based on the database – No overlapping</a:t>
            </a:r>
          </a:p>
          <a:p>
            <a:pPr marL="285750" indent="-285750">
              <a:buFontTx/>
              <a:buChar char="-"/>
            </a:pPr>
            <a:endParaRPr lang="en-US" dirty="0" smtClean="0">
              <a:solidFill>
                <a:schemeClr val="tx1">
                  <a:lumMod val="95000"/>
                  <a:lumOff val="5000"/>
                </a:schemeClr>
              </a:solidFill>
            </a:endParaRPr>
          </a:p>
          <a:p>
            <a:pPr marL="285750" indent="-285750">
              <a:buFontTx/>
              <a:buChar char="-"/>
            </a:pPr>
            <a:r>
              <a:rPr lang="en-US" dirty="0" smtClean="0">
                <a:solidFill>
                  <a:schemeClr val="tx1"/>
                </a:solidFill>
              </a:rPr>
              <a:t>Data is directly added to POS system which can print invoices based on that</a:t>
            </a:r>
            <a:endParaRPr lang="en-US" dirty="0">
              <a:solidFill>
                <a:schemeClr val="tx1"/>
              </a:solidFill>
            </a:endParaRPr>
          </a:p>
          <a:p>
            <a:pPr marL="285750" indent="-285750">
              <a:buFontTx/>
              <a:buChar char="-"/>
            </a:pPr>
            <a:endParaRPr lang="en-US" dirty="0" smtClean="0">
              <a:solidFill>
                <a:srgbClr val="FF0000"/>
              </a:solidFill>
            </a:endParaRPr>
          </a:p>
          <a:p>
            <a:pPr marL="285750" indent="-285750">
              <a:buFontTx/>
              <a:buChar char="-"/>
            </a:pPr>
            <a:r>
              <a:rPr lang="en-US" dirty="0" smtClean="0">
                <a:solidFill>
                  <a:schemeClr val="tx1"/>
                </a:solidFill>
              </a:rPr>
              <a:t>Written as a quote</a:t>
            </a:r>
          </a:p>
        </p:txBody>
      </p:sp>
      <p:sp>
        <p:nvSpPr>
          <p:cNvPr id="4" name="Title 3"/>
          <p:cNvSpPr>
            <a:spLocks noGrp="1"/>
          </p:cNvSpPr>
          <p:nvPr>
            <p:ph type="title"/>
          </p:nvPr>
        </p:nvSpPr>
        <p:spPr/>
        <p:txBody>
          <a:bodyPr>
            <a:normAutofit/>
          </a:bodyPr>
          <a:lstStyle/>
          <a:p>
            <a:pPr algn="l"/>
            <a:r>
              <a:rPr lang="en-US" sz="4000" dirty="0" smtClean="0"/>
              <a:t>Problems and Solutions</a:t>
            </a:r>
            <a:endParaRPr lang="en-US" sz="4000" dirty="0"/>
          </a:p>
        </p:txBody>
      </p:sp>
    </p:spTree>
    <p:extLst>
      <p:ext uri="{BB962C8B-B14F-4D97-AF65-F5344CB8AC3E}">
        <p14:creationId xmlns:p14="http://schemas.microsoft.com/office/powerpoint/2010/main" val="323451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a:bodyPr>
          <a:lstStyle/>
          <a:p>
            <a:r>
              <a:rPr lang="en-US" b="1" dirty="0" smtClean="0"/>
              <a:t>Problems Encountered:</a:t>
            </a:r>
          </a:p>
          <a:p>
            <a:pPr marL="285750" indent="-285750">
              <a:buFontTx/>
              <a:buChar char="-"/>
            </a:pPr>
            <a:r>
              <a:rPr lang="en-US" dirty="0" smtClean="0"/>
              <a:t>Wanting to make work efficient if stock is needed</a:t>
            </a:r>
          </a:p>
          <a:p>
            <a:pPr marL="285750" indent="-285750">
              <a:buFontTx/>
              <a:buChar char="-"/>
            </a:pPr>
            <a:endParaRPr lang="en-US" dirty="0"/>
          </a:p>
          <a:p>
            <a:pPr marL="285750" indent="-285750">
              <a:buFontTx/>
              <a:buChar char="-"/>
            </a:pPr>
            <a:r>
              <a:rPr lang="en-US" dirty="0" smtClean="0"/>
              <a:t>A lot of time was spent on researching functionalities and implementations</a:t>
            </a:r>
          </a:p>
          <a:p>
            <a:pPr marL="285750" indent="-285750">
              <a:buFontTx/>
              <a:buChar char="-"/>
            </a:pPr>
            <a:endParaRPr lang="en-US" dirty="0"/>
          </a:p>
          <a:p>
            <a:pPr marL="285750" indent="-285750">
              <a:buFontTx/>
              <a:buChar char="-"/>
            </a:pPr>
            <a:r>
              <a:rPr lang="en-US" dirty="0"/>
              <a:t>Syncing </a:t>
            </a:r>
            <a:r>
              <a:rPr lang="en-US" dirty="0" smtClean="0"/>
              <a:t>local and remote databases tables for use when unconnected</a:t>
            </a:r>
          </a:p>
          <a:p>
            <a:pPr marL="285750" indent="-285750">
              <a:buFontTx/>
              <a:buChar char="-"/>
            </a:pPr>
            <a:endParaRPr lang="en-US" dirty="0"/>
          </a:p>
        </p:txBody>
      </p:sp>
      <p:sp>
        <p:nvSpPr>
          <p:cNvPr id="17" name="Content Placeholder 16"/>
          <p:cNvSpPr>
            <a:spLocks noGrp="1"/>
          </p:cNvSpPr>
          <p:nvPr>
            <p:ph sz="half" idx="2"/>
          </p:nvPr>
        </p:nvSpPr>
        <p:spPr/>
        <p:txBody>
          <a:bodyPr>
            <a:normAutofit/>
          </a:bodyPr>
          <a:lstStyle/>
          <a:p>
            <a:r>
              <a:rPr lang="en-US" b="1" dirty="0" smtClean="0">
                <a:solidFill>
                  <a:schemeClr val="tx1">
                    <a:lumMod val="95000"/>
                    <a:lumOff val="5000"/>
                  </a:schemeClr>
                </a:solidFill>
              </a:rPr>
              <a:t>Solution Found:</a:t>
            </a:r>
          </a:p>
          <a:p>
            <a:pPr marL="285750" indent="-285750">
              <a:buFontTx/>
              <a:buChar char="-"/>
            </a:pPr>
            <a:r>
              <a:rPr lang="en-US" dirty="0" smtClean="0">
                <a:solidFill>
                  <a:schemeClr val="tx1"/>
                </a:solidFill>
              </a:rPr>
              <a:t>An option for stock lookups to see what stock is where</a:t>
            </a:r>
          </a:p>
          <a:p>
            <a:pPr marL="285750" indent="-285750">
              <a:buFontTx/>
              <a:buChar char="-"/>
            </a:pPr>
            <a:endParaRPr lang="en-US" dirty="0">
              <a:solidFill>
                <a:schemeClr val="tx1"/>
              </a:solidFill>
            </a:endParaRPr>
          </a:p>
          <a:p>
            <a:pPr marL="285750" indent="-285750">
              <a:buFontTx/>
              <a:buChar char="-"/>
            </a:pPr>
            <a:r>
              <a:rPr lang="en-US" dirty="0" smtClean="0">
                <a:solidFill>
                  <a:schemeClr val="tx1"/>
                </a:solidFill>
              </a:rPr>
              <a:t>Needed to spend extra time going into the offices</a:t>
            </a:r>
          </a:p>
          <a:p>
            <a:pPr marL="285750" indent="-285750">
              <a:buFontTx/>
              <a:buChar char="-"/>
            </a:pPr>
            <a:endParaRPr lang="en-US" dirty="0" smtClean="0">
              <a:solidFill>
                <a:schemeClr val="tx1"/>
              </a:solidFill>
            </a:endParaRPr>
          </a:p>
          <a:p>
            <a:pPr marL="285750" indent="-285750">
              <a:buFontTx/>
              <a:buChar char="-"/>
            </a:pPr>
            <a:endParaRPr lang="en-US" dirty="0">
              <a:solidFill>
                <a:schemeClr val="tx1"/>
              </a:solidFill>
            </a:endParaRPr>
          </a:p>
          <a:p>
            <a:pPr marL="285750" indent="-285750">
              <a:buFontTx/>
              <a:buChar char="-"/>
            </a:pPr>
            <a:r>
              <a:rPr lang="en-US" dirty="0">
                <a:solidFill>
                  <a:schemeClr val="tx1"/>
                </a:solidFill>
              </a:rPr>
              <a:t>Will </a:t>
            </a:r>
            <a:r>
              <a:rPr lang="en-US" dirty="0" smtClean="0">
                <a:solidFill>
                  <a:schemeClr val="tx1"/>
                </a:solidFill>
              </a:rPr>
              <a:t>talk about next</a:t>
            </a:r>
            <a:endParaRPr lang="en-US" dirty="0">
              <a:solidFill>
                <a:schemeClr val="tx1"/>
              </a:solidFill>
            </a:endParaRPr>
          </a:p>
          <a:p>
            <a:pPr marL="285750" indent="-285750">
              <a:buFontTx/>
              <a:buChar char="-"/>
            </a:pPr>
            <a:endParaRPr lang="en-US" dirty="0" smtClean="0">
              <a:solidFill>
                <a:srgbClr val="FF0000"/>
              </a:solidFill>
            </a:endParaRPr>
          </a:p>
        </p:txBody>
      </p:sp>
      <p:sp>
        <p:nvSpPr>
          <p:cNvPr id="4" name="Title 3"/>
          <p:cNvSpPr>
            <a:spLocks noGrp="1"/>
          </p:cNvSpPr>
          <p:nvPr>
            <p:ph type="title"/>
          </p:nvPr>
        </p:nvSpPr>
        <p:spPr/>
        <p:txBody>
          <a:bodyPr>
            <a:normAutofit/>
          </a:bodyPr>
          <a:lstStyle/>
          <a:p>
            <a:pPr algn="l"/>
            <a:r>
              <a:rPr lang="en-US" sz="4000" dirty="0" smtClean="0"/>
              <a:t>Problems and Solutions cont.</a:t>
            </a:r>
            <a:endParaRPr lang="en-US" sz="4000" dirty="0"/>
          </a:p>
        </p:txBody>
      </p:sp>
    </p:spTree>
    <p:extLst>
      <p:ext uri="{BB962C8B-B14F-4D97-AF65-F5344CB8AC3E}">
        <p14:creationId xmlns:p14="http://schemas.microsoft.com/office/powerpoint/2010/main" val="2197161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1542728" y="3022848"/>
            <a:ext cx="2997696" cy="838200"/>
          </a:xfrm>
        </p:spPr>
        <p:txBody>
          <a:bodyPr/>
          <a:lstStyle/>
          <a:p>
            <a:pPr lvl="0"/>
            <a:r>
              <a:rPr lang="en-US" sz="2000" dirty="0" smtClean="0"/>
              <a:t>Work Flows</a:t>
            </a:r>
            <a:endParaRPr lang="en-US" sz="2000" dirty="0"/>
          </a:p>
        </p:txBody>
      </p:sp>
      <p:sp>
        <p:nvSpPr>
          <p:cNvPr id="7" name="Title 6"/>
          <p:cNvSpPr>
            <a:spLocks noGrp="1"/>
          </p:cNvSpPr>
          <p:nvPr>
            <p:ph type="title"/>
          </p:nvPr>
        </p:nvSpPr>
        <p:spPr/>
        <p:txBody>
          <a:bodyPr>
            <a:normAutofit/>
          </a:bodyPr>
          <a:lstStyle/>
          <a:p>
            <a:r>
              <a:rPr lang="en-US" sz="4000" dirty="0" smtClean="0"/>
              <a:t>Presentation Agenda</a:t>
            </a:r>
            <a:endParaRPr lang="en-US" sz="4000" dirty="0"/>
          </a:p>
        </p:txBody>
      </p:sp>
      <p:sp>
        <p:nvSpPr>
          <p:cNvPr id="41" name="Text Placeholder 40"/>
          <p:cNvSpPr>
            <a:spLocks noGrp="1"/>
          </p:cNvSpPr>
          <p:nvPr>
            <p:ph type="body" sz="quarter" idx="16"/>
          </p:nvPr>
        </p:nvSpPr>
        <p:spPr>
          <a:xfrm>
            <a:off x="1542728" y="1412776"/>
            <a:ext cx="6324600" cy="838200"/>
          </a:xfrm>
        </p:spPr>
        <p:txBody>
          <a:bodyPr>
            <a:normAutofit/>
          </a:bodyPr>
          <a:lstStyle/>
          <a:p>
            <a:pPr lvl="0"/>
            <a:r>
              <a:rPr lang="en-US" sz="2000" dirty="0" smtClean="0"/>
              <a:t>Project Recap</a:t>
            </a:r>
            <a:endParaRPr lang="en-US" sz="2000" dirty="0"/>
          </a:p>
        </p:txBody>
      </p:sp>
      <p:sp>
        <p:nvSpPr>
          <p:cNvPr id="42" name="Text Placeholder 41"/>
          <p:cNvSpPr>
            <a:spLocks noGrp="1"/>
          </p:cNvSpPr>
          <p:nvPr>
            <p:ph type="body" sz="quarter" idx="17"/>
          </p:nvPr>
        </p:nvSpPr>
        <p:spPr>
          <a:xfrm>
            <a:off x="1542728" y="2246730"/>
            <a:ext cx="6324600" cy="838200"/>
          </a:xfrm>
        </p:spPr>
        <p:txBody>
          <a:bodyPr/>
          <a:lstStyle/>
          <a:p>
            <a:pPr lvl="0"/>
            <a:r>
              <a:rPr lang="en-US" sz="2000" dirty="0" smtClean="0"/>
              <a:t>Motivation</a:t>
            </a:r>
            <a:endParaRPr lang="en-US" sz="2000" dirty="0"/>
          </a:p>
        </p:txBody>
      </p:sp>
      <p:sp>
        <p:nvSpPr>
          <p:cNvPr id="43" name="Text Placeholder 42"/>
          <p:cNvSpPr>
            <a:spLocks noGrp="1"/>
          </p:cNvSpPr>
          <p:nvPr>
            <p:ph type="body" sz="quarter" idx="18"/>
          </p:nvPr>
        </p:nvSpPr>
        <p:spPr>
          <a:xfrm>
            <a:off x="1542728" y="3848730"/>
            <a:ext cx="6324600" cy="838200"/>
          </a:xfrm>
        </p:spPr>
        <p:txBody>
          <a:bodyPr/>
          <a:lstStyle/>
          <a:p>
            <a:pPr lvl="0"/>
            <a:r>
              <a:rPr lang="en-US" sz="2000" dirty="0" smtClean="0"/>
              <a:t>Demonstration</a:t>
            </a:r>
            <a:endParaRPr lang="en-US" sz="2000" dirty="0"/>
          </a:p>
        </p:txBody>
      </p:sp>
      <p:sp>
        <p:nvSpPr>
          <p:cNvPr id="24" name="Regular Pentagon 23"/>
          <p:cNvSpPr/>
          <p:nvPr/>
        </p:nvSpPr>
        <p:spPr>
          <a:xfrm>
            <a:off x="323528" y="1348408"/>
            <a:ext cx="1219200" cy="533400"/>
          </a:xfrm>
          <a:prstGeom prst="pentagon">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1</a:t>
            </a:r>
            <a:endParaRPr lang="en-US" sz="1400" b="1" dirty="0">
              <a:solidFill>
                <a:schemeClr val="bg1"/>
              </a:solidFill>
            </a:endParaRPr>
          </a:p>
        </p:txBody>
      </p:sp>
      <p:sp>
        <p:nvSpPr>
          <p:cNvPr id="25" name="Regular Pentagon 24"/>
          <p:cNvSpPr/>
          <p:nvPr/>
        </p:nvSpPr>
        <p:spPr>
          <a:xfrm>
            <a:off x="323528" y="2167560"/>
            <a:ext cx="1219200" cy="533400"/>
          </a:xfrm>
          <a:prstGeom prst="pentagon">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2</a:t>
            </a:r>
            <a:endParaRPr lang="en-US" sz="1400" b="1" dirty="0">
              <a:solidFill>
                <a:schemeClr val="bg1"/>
              </a:solidFill>
            </a:endParaRPr>
          </a:p>
        </p:txBody>
      </p:sp>
      <p:sp>
        <p:nvSpPr>
          <p:cNvPr id="31" name="Regular Pentagon 30"/>
          <p:cNvSpPr/>
          <p:nvPr/>
        </p:nvSpPr>
        <p:spPr>
          <a:xfrm>
            <a:off x="323528" y="2953378"/>
            <a:ext cx="1219200" cy="533400"/>
          </a:xfrm>
          <a:prstGeom prst="pentagon">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3</a:t>
            </a:r>
            <a:endParaRPr lang="en-US" sz="1400" b="1" dirty="0">
              <a:solidFill>
                <a:schemeClr val="bg1"/>
              </a:solidFill>
            </a:endParaRPr>
          </a:p>
        </p:txBody>
      </p:sp>
      <p:sp>
        <p:nvSpPr>
          <p:cNvPr id="32" name="Regular Pentagon 31"/>
          <p:cNvSpPr/>
          <p:nvPr/>
        </p:nvSpPr>
        <p:spPr>
          <a:xfrm>
            <a:off x="323528" y="3739196"/>
            <a:ext cx="1219200" cy="533400"/>
          </a:xfrm>
          <a:prstGeom prst="pentagon">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4</a:t>
            </a:r>
            <a:endParaRPr lang="en-US" sz="1400" b="1" dirty="0">
              <a:solidFill>
                <a:schemeClr val="bg1"/>
              </a:solidFill>
            </a:endParaRPr>
          </a:p>
        </p:txBody>
      </p:sp>
      <p:sp>
        <p:nvSpPr>
          <p:cNvPr id="19" name="Text Placeholder 45"/>
          <p:cNvSpPr>
            <a:spLocks noGrp="1"/>
          </p:cNvSpPr>
          <p:nvPr>
            <p:ph type="body" sz="quarter" idx="15"/>
          </p:nvPr>
        </p:nvSpPr>
        <p:spPr>
          <a:xfrm>
            <a:off x="5724128" y="3040090"/>
            <a:ext cx="6324600" cy="838200"/>
          </a:xfrm>
        </p:spPr>
        <p:txBody>
          <a:bodyPr/>
          <a:lstStyle/>
          <a:p>
            <a:pPr lvl="0"/>
            <a:r>
              <a:rPr lang="en-US" sz="2000" dirty="0" smtClean="0"/>
              <a:t>What I Have Gained</a:t>
            </a:r>
            <a:endParaRPr lang="en-US" sz="2000" dirty="0"/>
          </a:p>
        </p:txBody>
      </p:sp>
      <p:sp>
        <p:nvSpPr>
          <p:cNvPr id="20" name="Text Placeholder 40"/>
          <p:cNvSpPr>
            <a:spLocks noGrp="1"/>
          </p:cNvSpPr>
          <p:nvPr>
            <p:ph type="body" sz="quarter" idx="16"/>
          </p:nvPr>
        </p:nvSpPr>
        <p:spPr>
          <a:xfrm>
            <a:off x="5724128" y="1438090"/>
            <a:ext cx="6324600" cy="838200"/>
          </a:xfrm>
        </p:spPr>
        <p:txBody>
          <a:bodyPr>
            <a:normAutofit/>
          </a:bodyPr>
          <a:lstStyle/>
          <a:p>
            <a:pPr lvl="0"/>
            <a:r>
              <a:rPr lang="en-US" sz="2000" dirty="0" smtClean="0"/>
              <a:t>Problems and Solutions</a:t>
            </a:r>
            <a:endParaRPr lang="en-US" sz="2000" dirty="0"/>
          </a:p>
        </p:txBody>
      </p:sp>
      <p:sp>
        <p:nvSpPr>
          <p:cNvPr id="21" name="Text Placeholder 41"/>
          <p:cNvSpPr>
            <a:spLocks noGrp="1"/>
          </p:cNvSpPr>
          <p:nvPr>
            <p:ph type="body" sz="quarter" idx="17"/>
          </p:nvPr>
        </p:nvSpPr>
        <p:spPr>
          <a:xfrm>
            <a:off x="5724128" y="2239090"/>
            <a:ext cx="6324600" cy="838200"/>
          </a:xfrm>
        </p:spPr>
        <p:txBody>
          <a:bodyPr/>
          <a:lstStyle/>
          <a:p>
            <a:pPr lvl="0"/>
            <a:r>
              <a:rPr lang="en-US" sz="2000" dirty="0" smtClean="0"/>
              <a:t>Future Potential Work</a:t>
            </a:r>
            <a:endParaRPr lang="en-US" sz="2000" dirty="0"/>
          </a:p>
        </p:txBody>
      </p:sp>
      <p:sp>
        <p:nvSpPr>
          <p:cNvPr id="22" name="Text Placeholder 42"/>
          <p:cNvSpPr>
            <a:spLocks noGrp="1"/>
          </p:cNvSpPr>
          <p:nvPr>
            <p:ph type="body" sz="quarter" idx="18"/>
          </p:nvPr>
        </p:nvSpPr>
        <p:spPr>
          <a:xfrm>
            <a:off x="5724128" y="3841090"/>
            <a:ext cx="6324600" cy="838200"/>
          </a:xfrm>
        </p:spPr>
        <p:txBody>
          <a:bodyPr>
            <a:normAutofit/>
          </a:bodyPr>
          <a:lstStyle/>
          <a:p>
            <a:pPr lvl="0"/>
            <a:r>
              <a:rPr lang="en-US" sz="2000" dirty="0" smtClean="0"/>
              <a:t>Acknowledgements</a:t>
            </a:r>
            <a:endParaRPr lang="en-US" sz="2000" dirty="0"/>
          </a:p>
        </p:txBody>
      </p:sp>
      <p:sp>
        <p:nvSpPr>
          <p:cNvPr id="23" name="Regular Pentagon 22"/>
          <p:cNvSpPr/>
          <p:nvPr/>
        </p:nvSpPr>
        <p:spPr>
          <a:xfrm>
            <a:off x="4540424" y="1340768"/>
            <a:ext cx="1219200" cy="533400"/>
          </a:xfrm>
          <a:prstGeom prst="pentagon">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5</a:t>
            </a:r>
            <a:endParaRPr lang="en-US" sz="1400" b="1" dirty="0">
              <a:solidFill>
                <a:schemeClr val="bg1"/>
              </a:solidFill>
            </a:endParaRPr>
          </a:p>
        </p:txBody>
      </p:sp>
      <p:sp>
        <p:nvSpPr>
          <p:cNvPr id="26" name="Regular Pentagon 25"/>
          <p:cNvSpPr/>
          <p:nvPr/>
        </p:nvSpPr>
        <p:spPr>
          <a:xfrm>
            <a:off x="4540424" y="2159920"/>
            <a:ext cx="1219200" cy="533400"/>
          </a:xfrm>
          <a:prstGeom prst="pentagon">
            <a:avLst/>
          </a:prstGeom>
          <a:solidFill>
            <a:schemeClr val="accent6">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6</a:t>
            </a:r>
            <a:endParaRPr lang="en-US" sz="1400" b="1" dirty="0">
              <a:solidFill>
                <a:schemeClr val="bg1"/>
              </a:solidFill>
            </a:endParaRPr>
          </a:p>
        </p:txBody>
      </p:sp>
      <p:sp>
        <p:nvSpPr>
          <p:cNvPr id="27" name="Regular Pentagon 26"/>
          <p:cNvSpPr/>
          <p:nvPr/>
        </p:nvSpPr>
        <p:spPr>
          <a:xfrm>
            <a:off x="4540424" y="2945738"/>
            <a:ext cx="1219200" cy="533400"/>
          </a:xfrm>
          <a:prstGeom prst="pentagon">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7</a:t>
            </a:r>
            <a:endParaRPr lang="en-US" sz="1400" b="1" dirty="0">
              <a:solidFill>
                <a:schemeClr val="bg1"/>
              </a:solidFill>
            </a:endParaRPr>
          </a:p>
        </p:txBody>
      </p:sp>
      <p:sp>
        <p:nvSpPr>
          <p:cNvPr id="28" name="Regular Pentagon 27"/>
          <p:cNvSpPr/>
          <p:nvPr/>
        </p:nvSpPr>
        <p:spPr>
          <a:xfrm>
            <a:off x="4540424" y="3731556"/>
            <a:ext cx="1219200" cy="533400"/>
          </a:xfrm>
          <a:prstGeom prst="pentagon">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solidFill>
                  <a:schemeClr val="bg1"/>
                </a:solidFill>
              </a:rPr>
              <a:t>Item 8</a:t>
            </a:r>
            <a:endParaRPr lang="en-US" sz="1400" b="1" dirty="0">
              <a:solidFill>
                <a:schemeClr val="bg1"/>
              </a:solidFill>
            </a:endParaRPr>
          </a:p>
        </p:txBody>
      </p:sp>
    </p:spTree>
    <p:extLst>
      <p:ext uri="{BB962C8B-B14F-4D97-AF65-F5344CB8AC3E}">
        <p14:creationId xmlns:p14="http://schemas.microsoft.com/office/powerpoint/2010/main" val="3878764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Future Potential Work</a:t>
            </a:r>
            <a:endParaRPr lang="en-US" sz="4000" dirty="0">
              <a:solidFill>
                <a:srgbClr val="FF0000"/>
              </a:solidFill>
            </a:endParaRPr>
          </a:p>
        </p:txBody>
      </p:sp>
      <p:sp>
        <p:nvSpPr>
          <p:cNvPr id="5" name="Content Placeholder 4"/>
          <p:cNvSpPr>
            <a:spLocks noGrp="1"/>
          </p:cNvSpPr>
          <p:nvPr>
            <p:ph sz="half" idx="1"/>
          </p:nvPr>
        </p:nvSpPr>
        <p:spPr>
          <a:xfrm>
            <a:off x="316066" y="1478748"/>
            <a:ext cx="4038600" cy="4525963"/>
          </a:xfrm>
        </p:spPr>
        <p:txBody>
          <a:bodyPr>
            <a:normAutofit lnSpcReduction="10000"/>
          </a:bodyPr>
          <a:lstStyle/>
          <a:p>
            <a:r>
              <a:rPr lang="en-US" sz="2000" dirty="0" smtClean="0"/>
              <a:t>- Stock is currently a snapshot</a:t>
            </a:r>
          </a:p>
          <a:p>
            <a:pPr marL="285750" indent="-285750">
              <a:buFontTx/>
              <a:buChar char="-"/>
            </a:pPr>
            <a:endParaRPr lang="en-US" sz="2000" dirty="0"/>
          </a:p>
          <a:p>
            <a:r>
              <a:rPr lang="en-US" sz="2000" dirty="0" smtClean="0"/>
              <a:t>- Writing Quote to POS is live</a:t>
            </a:r>
          </a:p>
          <a:p>
            <a:endParaRPr lang="en-US" sz="2000" dirty="0" smtClean="0"/>
          </a:p>
          <a:p>
            <a:r>
              <a:rPr lang="en-US" sz="2000" dirty="0" smtClean="0"/>
              <a:t>- Sending e-mails through the app when permission is required for work</a:t>
            </a:r>
          </a:p>
          <a:p>
            <a:endParaRPr lang="en-US" sz="2000" dirty="0"/>
          </a:p>
          <a:p>
            <a:r>
              <a:rPr lang="en-US" sz="2000" dirty="0" smtClean="0"/>
              <a:t>- Saving signatures as images for sign-offs</a:t>
            </a:r>
          </a:p>
          <a:p>
            <a:pPr marL="342900" indent="-342900">
              <a:buFontTx/>
              <a:buChar char="-"/>
            </a:pPr>
            <a:endParaRPr lang="en-US" sz="2000" dirty="0"/>
          </a:p>
          <a:p>
            <a:r>
              <a:rPr lang="en-US" sz="2000" dirty="0" smtClean="0"/>
              <a:t>- Dragging for swaps would feel natural</a:t>
            </a:r>
          </a:p>
          <a:p>
            <a:endParaRPr lang="en-US" dirty="0"/>
          </a:p>
        </p:txBody>
      </p:sp>
      <p:pic>
        <p:nvPicPr>
          <p:cNvPr id="14339" name="Picture 3" descr="C:\Users\Baphi\Desktop\syn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644" y="1628800"/>
            <a:ext cx="419438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8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What I Have Gained</a:t>
            </a:r>
            <a:endParaRPr lang="en-US" sz="4000" dirty="0"/>
          </a:p>
        </p:txBody>
      </p:sp>
      <p:sp>
        <p:nvSpPr>
          <p:cNvPr id="5" name="Content Placeholder 4"/>
          <p:cNvSpPr>
            <a:spLocks noGrp="1"/>
          </p:cNvSpPr>
          <p:nvPr>
            <p:ph sz="half" idx="1"/>
          </p:nvPr>
        </p:nvSpPr>
        <p:spPr>
          <a:xfrm>
            <a:off x="251520" y="1278109"/>
            <a:ext cx="8219256" cy="4525963"/>
          </a:xfrm>
        </p:spPr>
        <p:txBody>
          <a:bodyPr/>
          <a:lstStyle/>
          <a:p>
            <a:pPr marL="285750" indent="-285750">
              <a:buFontTx/>
              <a:buChar char="-"/>
            </a:pPr>
            <a:r>
              <a:rPr lang="en-US" sz="2000" dirty="0" smtClean="0"/>
              <a:t>Infinitely more confident with XAML and C#</a:t>
            </a:r>
          </a:p>
          <a:p>
            <a:pPr marL="285750" indent="-285750">
              <a:buFontTx/>
              <a:buChar char="-"/>
            </a:pPr>
            <a:endParaRPr lang="en-US" sz="2000" dirty="0"/>
          </a:p>
          <a:p>
            <a:pPr marL="285750" indent="-285750">
              <a:buFontTx/>
              <a:buChar char="-"/>
            </a:pPr>
            <a:r>
              <a:rPr lang="en-US" dirty="0" smtClean="0"/>
              <a:t>Experience with Windows 8 – New Technology</a:t>
            </a:r>
          </a:p>
          <a:p>
            <a:pPr marL="285750" indent="-285750">
              <a:buFontTx/>
              <a:buChar char="-"/>
            </a:pPr>
            <a:endParaRPr lang="en-US" sz="2000" dirty="0"/>
          </a:p>
          <a:p>
            <a:pPr marL="285750" indent="-285750">
              <a:buFontTx/>
              <a:buChar char="-"/>
            </a:pPr>
            <a:r>
              <a:rPr lang="en-US" sz="2000" dirty="0" smtClean="0"/>
              <a:t>Experience with SQL and data handling</a:t>
            </a:r>
          </a:p>
          <a:p>
            <a:pPr marL="285750" indent="-285750">
              <a:buFontTx/>
              <a:buChar char="-"/>
            </a:pPr>
            <a:endParaRPr lang="en-US" sz="2000" dirty="0"/>
          </a:p>
          <a:p>
            <a:pPr marL="285750" indent="-285750">
              <a:buFontTx/>
              <a:buChar char="-"/>
            </a:pPr>
            <a:r>
              <a:rPr lang="en-US" sz="2000" dirty="0" smtClean="0"/>
              <a:t>Knowledge of various mobile devices</a:t>
            </a:r>
          </a:p>
          <a:p>
            <a:pPr marL="285750" indent="-285750">
              <a:buFontTx/>
              <a:buChar char="-"/>
            </a:pPr>
            <a:endParaRPr lang="en-US" sz="2000" dirty="0"/>
          </a:p>
          <a:p>
            <a:pPr marL="285750" indent="-285750">
              <a:buFontTx/>
              <a:buChar char="-"/>
            </a:pPr>
            <a:r>
              <a:rPr lang="en-US" sz="2000" dirty="0" smtClean="0"/>
              <a:t>Knowledge of syncing options</a:t>
            </a:r>
          </a:p>
          <a:p>
            <a:pPr marL="285750" indent="-285750">
              <a:buFontTx/>
              <a:buChar char="-"/>
            </a:pPr>
            <a:endParaRPr lang="en-US" sz="2000" dirty="0"/>
          </a:p>
          <a:p>
            <a:pPr marL="285750" indent="-285750">
              <a:buFontTx/>
              <a:buChar char="-"/>
            </a:pPr>
            <a:r>
              <a:rPr lang="en-US" sz="2000" dirty="0" smtClean="0"/>
              <a:t>The importance of planning and feedback</a:t>
            </a:r>
          </a:p>
        </p:txBody>
      </p:sp>
      <p:pic>
        <p:nvPicPr>
          <p:cNvPr id="13314" name="Picture 2" descr="C:\Users\Baphi\Desktop\Windows-8-logo-300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404" y="155679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11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Acknowledgements</a:t>
            </a:r>
            <a:endParaRPr lang="en-US" sz="4000" dirty="0"/>
          </a:p>
        </p:txBody>
      </p:sp>
      <p:sp>
        <p:nvSpPr>
          <p:cNvPr id="5" name="Content Placeholder 4"/>
          <p:cNvSpPr>
            <a:spLocks noGrp="1"/>
          </p:cNvSpPr>
          <p:nvPr>
            <p:ph sz="half" idx="1"/>
          </p:nvPr>
        </p:nvSpPr>
        <p:spPr>
          <a:xfrm>
            <a:off x="251520" y="1340768"/>
            <a:ext cx="8712968" cy="4525963"/>
          </a:xfrm>
        </p:spPr>
        <p:txBody>
          <a:bodyPr/>
          <a:lstStyle/>
          <a:p>
            <a:r>
              <a:rPr lang="en-US" dirty="0" smtClean="0"/>
              <a:t>I would first like to thank Bridgestone and </a:t>
            </a:r>
            <a:r>
              <a:rPr lang="en-US" dirty="0" err="1" smtClean="0"/>
              <a:t>BTech</a:t>
            </a:r>
            <a:r>
              <a:rPr lang="en-US" dirty="0" smtClean="0"/>
              <a:t> for giving me the opportunity to take part</a:t>
            </a:r>
          </a:p>
          <a:p>
            <a:endParaRPr lang="en-US" dirty="0"/>
          </a:p>
          <a:p>
            <a:r>
              <a:rPr lang="en-US" dirty="0" err="1" smtClean="0"/>
              <a:t>Dr</a:t>
            </a:r>
            <a:r>
              <a:rPr lang="en-US" dirty="0" smtClean="0"/>
              <a:t> S. </a:t>
            </a:r>
            <a:r>
              <a:rPr lang="en-US" dirty="0" err="1" smtClean="0"/>
              <a:t>Manoharan</a:t>
            </a:r>
            <a:r>
              <a:rPr lang="en-US" dirty="0" smtClean="0"/>
              <a:t> for giving feedback on my progress and tips on where my focus should be throughout the semester</a:t>
            </a:r>
          </a:p>
          <a:p>
            <a:endParaRPr lang="en-US" dirty="0"/>
          </a:p>
          <a:p>
            <a:r>
              <a:rPr lang="en-US" dirty="0" smtClean="0"/>
              <a:t>Robert A. Lee for trying to keep us organized by being involved and giving ideas</a:t>
            </a:r>
          </a:p>
          <a:p>
            <a:endParaRPr lang="en-US" dirty="0"/>
          </a:p>
          <a:p>
            <a:r>
              <a:rPr lang="en-US" dirty="0" smtClean="0"/>
              <a:t>Candy He and </a:t>
            </a:r>
            <a:r>
              <a:rPr lang="en-NZ" dirty="0" err="1" smtClean="0"/>
              <a:t>Akmal</a:t>
            </a:r>
            <a:r>
              <a:rPr lang="en-NZ" dirty="0" smtClean="0"/>
              <a:t> </a:t>
            </a:r>
            <a:r>
              <a:rPr lang="en-NZ" dirty="0" err="1" smtClean="0"/>
              <a:t>Akmaloni</a:t>
            </a:r>
            <a:r>
              <a:rPr lang="en-NZ" dirty="0" smtClean="0"/>
              <a:t> for being available when they were</a:t>
            </a:r>
          </a:p>
          <a:p>
            <a:endParaRPr lang="en-NZ" dirty="0"/>
          </a:p>
          <a:p>
            <a:r>
              <a:rPr lang="en-NZ" dirty="0" smtClean="0"/>
              <a:t>Philip Low for the immense amount of time he set aside to help, give advice, teach us how things worked or could work, and conveying details to and from Robert</a:t>
            </a:r>
            <a:endParaRPr lang="en-US" dirty="0" smtClean="0"/>
          </a:p>
          <a:p>
            <a:endParaRPr lang="en-US" dirty="0"/>
          </a:p>
        </p:txBody>
      </p:sp>
    </p:spTree>
    <p:extLst>
      <p:ext uri="{BB962C8B-B14F-4D97-AF65-F5344CB8AC3E}">
        <p14:creationId xmlns:p14="http://schemas.microsoft.com/office/powerpoint/2010/main" val="1454020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881584"/>
            <a:ext cx="7772400" cy="1362075"/>
          </a:xfrm>
        </p:spPr>
        <p:txBody>
          <a:bodyPr>
            <a:normAutofit/>
          </a:bodyPr>
          <a:lstStyle/>
          <a:p>
            <a:r>
              <a:rPr lang="en-US" sz="4800" dirty="0" smtClean="0"/>
              <a:t>Questions?</a:t>
            </a:r>
            <a:endParaRPr lang="en-US" sz="4800" dirty="0"/>
          </a:p>
        </p:txBody>
      </p:sp>
      <p:sp>
        <p:nvSpPr>
          <p:cNvPr id="5" name="Text Placeholder 4"/>
          <p:cNvSpPr>
            <a:spLocks noGrp="1"/>
          </p:cNvSpPr>
          <p:nvPr>
            <p:ph type="body" idx="1"/>
          </p:nvPr>
        </p:nvSpPr>
        <p:spPr>
          <a:xfrm>
            <a:off x="0" y="2780928"/>
            <a:ext cx="7772400" cy="1500187"/>
          </a:xfrm>
        </p:spPr>
        <p:txBody>
          <a:bodyPr>
            <a:normAutofit/>
          </a:bodyPr>
          <a:lstStyle/>
          <a:p>
            <a:pPr algn="r"/>
            <a:r>
              <a:rPr lang="en-US" sz="2800" dirty="0" smtClean="0"/>
              <a:t>Thank You</a:t>
            </a:r>
            <a:endParaRPr lang="en-US" sz="2800" dirty="0"/>
          </a:p>
        </p:txBody>
      </p:sp>
      <p:pic>
        <p:nvPicPr>
          <p:cNvPr id="4098" name="Picture 2" descr="C:\Users\Baphi\Desktop\SpaceFill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76872"/>
            <a:ext cx="46577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9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lgn="l"/>
            <a:r>
              <a:rPr lang="en-US" sz="4000" dirty="0"/>
              <a:t>Project Recap</a:t>
            </a:r>
          </a:p>
        </p:txBody>
      </p:sp>
      <p:sp>
        <p:nvSpPr>
          <p:cNvPr id="5" name="Content Placeholder 4"/>
          <p:cNvSpPr>
            <a:spLocks noGrp="1"/>
          </p:cNvSpPr>
          <p:nvPr>
            <p:ph sz="half" idx="1"/>
          </p:nvPr>
        </p:nvSpPr>
        <p:spPr>
          <a:xfrm>
            <a:off x="457200" y="1600200"/>
            <a:ext cx="8219256" cy="4525963"/>
          </a:xfrm>
        </p:spPr>
        <p:txBody>
          <a:bodyPr>
            <a:normAutofit/>
          </a:bodyPr>
          <a:lstStyle/>
          <a:p>
            <a:endParaRPr lang="en-US" sz="2000" dirty="0" smtClean="0"/>
          </a:p>
          <a:p>
            <a:r>
              <a:rPr lang="en-US" sz="2000" i="1" dirty="0" smtClean="0"/>
              <a:t>“</a:t>
            </a:r>
            <a:r>
              <a:rPr lang="en-NZ" sz="2000" i="1" dirty="0"/>
              <a:t>A mobile application </a:t>
            </a:r>
            <a:r>
              <a:rPr lang="en-NZ" sz="2000" i="1" dirty="0" smtClean="0"/>
              <a:t>needs </a:t>
            </a:r>
            <a:r>
              <a:rPr lang="en-NZ" sz="2000" i="1" dirty="0"/>
              <a:t>to be developed for their electronic job card. </a:t>
            </a:r>
          </a:p>
          <a:p>
            <a:r>
              <a:rPr lang="en-NZ" sz="2000" i="1" dirty="0"/>
              <a:t>This is to emulate the manual recording of information on a job card to a Mobile device with a view </a:t>
            </a:r>
            <a:r>
              <a:rPr lang="en-NZ" sz="2000" i="1" dirty="0" smtClean="0"/>
              <a:t>linking </a:t>
            </a:r>
            <a:r>
              <a:rPr lang="en-NZ" sz="2000" i="1" dirty="0"/>
              <a:t>ultimately to the Advanced Retail POS </a:t>
            </a:r>
            <a:r>
              <a:rPr lang="en-NZ" sz="2000" i="1" dirty="0" smtClean="0"/>
              <a:t>system.”</a:t>
            </a:r>
          </a:p>
          <a:p>
            <a:endParaRPr lang="en-NZ" sz="2000" dirty="0"/>
          </a:p>
          <a:p>
            <a:r>
              <a:rPr lang="en-NZ" sz="2000" dirty="0" smtClean="0"/>
              <a:t>Project supervisors: Candy He, Philip Low, </a:t>
            </a:r>
            <a:r>
              <a:rPr lang="en-NZ" sz="2000" dirty="0" err="1" smtClean="0"/>
              <a:t>Akmal</a:t>
            </a:r>
            <a:r>
              <a:rPr lang="en-NZ" sz="2000" dirty="0"/>
              <a:t> </a:t>
            </a:r>
            <a:r>
              <a:rPr lang="en-NZ" sz="2000" dirty="0" err="1" smtClean="0"/>
              <a:t>Akmaloni</a:t>
            </a:r>
            <a:endParaRPr lang="en-NZ" sz="2000" dirty="0" smtClean="0"/>
          </a:p>
          <a:p>
            <a:r>
              <a:rPr lang="en-NZ" sz="2000" dirty="0"/>
              <a:t>		</a:t>
            </a:r>
            <a:r>
              <a:rPr lang="en-NZ" sz="2000" dirty="0" smtClean="0"/>
              <a:t>      Robert Lee</a:t>
            </a:r>
            <a:endParaRPr lang="en-NZ" sz="2000" dirty="0"/>
          </a:p>
        </p:txBody>
      </p:sp>
    </p:spTree>
    <p:extLst>
      <p:ext uri="{BB962C8B-B14F-4D97-AF65-F5344CB8AC3E}">
        <p14:creationId xmlns:p14="http://schemas.microsoft.com/office/powerpoint/2010/main" val="183005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a:bodyPr>
          <a:lstStyle/>
          <a:p>
            <a:r>
              <a:rPr lang="en-US" sz="1800" b="1" dirty="0" smtClean="0"/>
              <a:t>Currently:</a:t>
            </a:r>
          </a:p>
          <a:p>
            <a:r>
              <a:rPr lang="en-US" sz="1800" dirty="0" smtClean="0"/>
              <a:t>- Bridgestone fleet technician will go off site and uses a paper platform to record information about the client and their vehicle</a:t>
            </a:r>
          </a:p>
          <a:p>
            <a:endParaRPr lang="en-US" sz="1800" dirty="0" smtClean="0"/>
          </a:p>
          <a:p>
            <a:r>
              <a:rPr lang="en-US" sz="1800" dirty="0" smtClean="0"/>
              <a:t>- Paper is given to a second employee to be keyed into the Point of Sales system to produce an invoice (inefficient)</a:t>
            </a:r>
          </a:p>
          <a:p>
            <a:endParaRPr lang="en-US" dirty="0"/>
          </a:p>
        </p:txBody>
      </p:sp>
      <p:sp>
        <p:nvSpPr>
          <p:cNvPr id="17" name="Content Placeholder 16"/>
          <p:cNvSpPr>
            <a:spLocks noGrp="1"/>
          </p:cNvSpPr>
          <p:nvPr>
            <p:ph sz="half" idx="2"/>
          </p:nvPr>
        </p:nvSpPr>
        <p:spPr/>
        <p:txBody>
          <a:bodyPr>
            <a:normAutofit fontScale="92500" lnSpcReduction="10000"/>
          </a:bodyPr>
          <a:lstStyle/>
          <a:p>
            <a:r>
              <a:rPr lang="en-US" sz="1800" b="1" dirty="0" smtClean="0">
                <a:solidFill>
                  <a:schemeClr val="tx1">
                    <a:lumMod val="95000"/>
                    <a:lumOff val="5000"/>
                  </a:schemeClr>
                </a:solidFill>
              </a:rPr>
              <a:t>Ideally:</a:t>
            </a:r>
          </a:p>
          <a:p>
            <a:r>
              <a:rPr lang="en-US" sz="1800" dirty="0" smtClean="0">
                <a:solidFill>
                  <a:schemeClr val="tx1">
                    <a:lumMod val="95000"/>
                    <a:lumOff val="5000"/>
                  </a:schemeClr>
                </a:solidFill>
              </a:rPr>
              <a:t>- Bridgestone fleet technician will go off site with an electronic mobile device and record only new information, with all client and vehicle information that has been previously recorded, date and location auto populated</a:t>
            </a:r>
            <a:endParaRPr lang="en-US" sz="1800" dirty="0">
              <a:solidFill>
                <a:schemeClr val="tx1">
                  <a:lumMod val="95000"/>
                  <a:lumOff val="5000"/>
                </a:schemeClr>
              </a:solidFill>
            </a:endParaRPr>
          </a:p>
          <a:p>
            <a:endParaRPr lang="en-US" sz="1800" dirty="0" smtClean="0">
              <a:solidFill>
                <a:schemeClr val="tx1">
                  <a:lumMod val="95000"/>
                  <a:lumOff val="5000"/>
                </a:schemeClr>
              </a:solidFill>
            </a:endParaRPr>
          </a:p>
          <a:p>
            <a:r>
              <a:rPr lang="en-US" sz="1800" dirty="0" smtClean="0">
                <a:solidFill>
                  <a:schemeClr val="tx1">
                    <a:lumMod val="95000"/>
                    <a:lumOff val="5000"/>
                  </a:schemeClr>
                </a:solidFill>
              </a:rPr>
              <a:t>- Data is sent to database and able to be checked to easily produce an invoice, data does not need to be re-entered</a:t>
            </a:r>
            <a:endParaRPr lang="en-US" dirty="0"/>
          </a:p>
        </p:txBody>
      </p:sp>
      <p:sp>
        <p:nvSpPr>
          <p:cNvPr id="4" name="Title 3"/>
          <p:cNvSpPr>
            <a:spLocks noGrp="1"/>
          </p:cNvSpPr>
          <p:nvPr>
            <p:ph type="title"/>
          </p:nvPr>
        </p:nvSpPr>
        <p:spPr/>
        <p:txBody>
          <a:bodyPr>
            <a:normAutofit/>
          </a:bodyPr>
          <a:lstStyle/>
          <a:p>
            <a:pPr algn="l"/>
            <a:r>
              <a:rPr lang="en-US" sz="4000" dirty="0" smtClean="0"/>
              <a:t>Motivation</a:t>
            </a:r>
            <a:endParaRPr lang="en-US" sz="4000" dirty="0"/>
          </a:p>
        </p:txBody>
      </p:sp>
    </p:spTree>
    <p:extLst>
      <p:ext uri="{BB962C8B-B14F-4D97-AF65-F5344CB8AC3E}">
        <p14:creationId xmlns:p14="http://schemas.microsoft.com/office/powerpoint/2010/main" val="360672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Current Work Process</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6" name="Title 4"/>
          <p:cNvSpPr txBox="1">
            <a:spLocks/>
          </p:cNvSpPr>
          <p:nvPr/>
        </p:nvSpPr>
        <p:spPr>
          <a:xfrm>
            <a:off x="5220072" y="2362200"/>
            <a:ext cx="3163888" cy="566738"/>
          </a:xfrm>
          <a:prstGeom prst="rect">
            <a:avLst/>
          </a:prstGeom>
        </p:spPr>
        <p:txBody>
          <a:bodyPr vert="horz" lIns="91440" tIns="45720" rIns="91440" bIns="45720" rtlCol="0" anchor="ctr">
            <a:normAutofit lnSpcReduction="10000"/>
          </a:bodyPr>
          <a:lstStyle>
            <a:lvl1pPr algn="r" defTabSz="914400" rtl="0" eaLnBrk="1" latinLnBrk="0" hangingPunct="1">
              <a:spcBef>
                <a:spcPct val="0"/>
              </a:spcBef>
              <a:buNone/>
              <a:defRPr lang="en-US" sz="3200" kern="1200" dirty="0" smtClean="0">
                <a:ln>
                  <a:solidFill>
                    <a:schemeClr val="accent3">
                      <a:lumMod val="50000"/>
                    </a:schemeClr>
                  </a:solidFill>
                </a:ln>
                <a:solidFill>
                  <a:schemeClr val="bg1"/>
                </a:solidFill>
                <a:effectLst>
                  <a:outerShdw blurRad="50800" dist="38100" dir="5400000" algn="t" rotWithShape="0">
                    <a:prstClr val="black">
                      <a:alpha val="40000"/>
                    </a:prstClr>
                  </a:outerShdw>
                </a:effectLst>
                <a:latin typeface="+mj-lt"/>
                <a:ea typeface="+mj-ea"/>
                <a:cs typeface="+mj-cs"/>
              </a:defRPr>
            </a:lvl1pPr>
          </a:lstStyle>
          <a:p>
            <a:r>
              <a:rPr lang="en-NZ" dirty="0" smtClean="0"/>
              <a:t>Job Card</a:t>
            </a:r>
            <a:endParaRPr lang="en-NZ" dirty="0"/>
          </a:p>
        </p:txBody>
      </p:sp>
      <p:sp>
        <p:nvSpPr>
          <p:cNvPr id="7" name="Text Placeholder 6"/>
          <p:cNvSpPr txBox="1">
            <a:spLocks/>
          </p:cNvSpPr>
          <p:nvPr/>
        </p:nvSpPr>
        <p:spPr>
          <a:xfrm>
            <a:off x="5220072" y="2928938"/>
            <a:ext cx="3312368" cy="12620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US" sz="1800" kern="1200">
                <a:solidFill>
                  <a:schemeClr val="accent3">
                    <a:lumMod val="40000"/>
                    <a:lumOff val="60000"/>
                  </a:schemeClr>
                </a:solidFill>
                <a:latin typeface="+mn-lt"/>
                <a:ea typeface="+mn-ea"/>
                <a:cs typeface="+mn-cs"/>
              </a:defRPr>
            </a:lvl1pPr>
            <a:lvl2pPr marL="0" indent="0" algn="l" defTabSz="914400" rtl="0" eaLnBrk="1" latinLnBrk="0" hangingPunct="1">
              <a:spcBef>
                <a:spcPct val="20000"/>
              </a:spcBef>
              <a:buFont typeface="Arial" pitchFamily="34" charset="0"/>
              <a:buNone/>
              <a:defRPr lang="en-US" sz="1800" kern="1200">
                <a:solidFill>
                  <a:schemeClr val="accent3">
                    <a:lumMod val="40000"/>
                    <a:lumOff val="60000"/>
                  </a:schemeClr>
                </a:solidFill>
                <a:latin typeface="+mn-lt"/>
                <a:ea typeface="+mn-ea"/>
                <a:cs typeface="+mn-cs"/>
              </a:defRPr>
            </a:lvl2pPr>
            <a:lvl3pPr marL="0" indent="0" algn="l" defTabSz="914400" rtl="0" eaLnBrk="1" latinLnBrk="0" hangingPunct="1">
              <a:spcBef>
                <a:spcPct val="20000"/>
              </a:spcBef>
              <a:buFont typeface="Arial" pitchFamily="34" charset="0"/>
              <a:buNone/>
              <a:defRPr lang="en-US" sz="1800" kern="1200">
                <a:solidFill>
                  <a:schemeClr val="accent3">
                    <a:lumMod val="40000"/>
                    <a:lumOff val="60000"/>
                  </a:schemeClr>
                </a:solidFill>
                <a:latin typeface="+mn-lt"/>
                <a:ea typeface="+mn-ea"/>
                <a:cs typeface="+mn-cs"/>
              </a:defRPr>
            </a:lvl3pPr>
            <a:lvl4pPr marL="0" indent="0" algn="l" defTabSz="914400" rtl="0" eaLnBrk="1" latinLnBrk="0" hangingPunct="1">
              <a:spcBef>
                <a:spcPct val="20000"/>
              </a:spcBef>
              <a:buFont typeface="Arial" pitchFamily="34" charset="0"/>
              <a:buNone/>
              <a:defRPr lang="en-US" sz="1800" kern="1200">
                <a:solidFill>
                  <a:schemeClr val="accent3">
                    <a:lumMod val="40000"/>
                    <a:lumOff val="60000"/>
                  </a:schemeClr>
                </a:solidFill>
                <a:latin typeface="+mn-lt"/>
                <a:ea typeface="+mn-ea"/>
                <a:cs typeface="+mn-cs"/>
              </a:defRPr>
            </a:lvl4pPr>
            <a:lvl5pPr marL="0" indent="0" algn="l" defTabSz="914400" rtl="0" eaLnBrk="1" latinLnBrk="0" hangingPunct="1">
              <a:spcBef>
                <a:spcPct val="20000"/>
              </a:spcBef>
              <a:buFont typeface="Arial" pitchFamily="34" charset="0"/>
              <a:buNone/>
              <a:defRPr lang="en-US" sz="1800" kern="1200">
                <a:solidFill>
                  <a:schemeClr val="accent3">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sz="2000" dirty="0" smtClean="0"/>
              <a:t>This is a scan of a paper Job Card currently in </a:t>
            </a:r>
            <a:r>
              <a:rPr lang="en-NZ" sz="2000" smtClean="0"/>
              <a:t>use which I </a:t>
            </a:r>
            <a:r>
              <a:rPr lang="en-NZ" sz="2000" dirty="0" smtClean="0"/>
              <a:t>attempt to replicate</a:t>
            </a:r>
            <a:endParaRPr lang="en-NZ" sz="2000" dirty="0"/>
          </a:p>
        </p:txBody>
      </p:sp>
      <p:pic>
        <p:nvPicPr>
          <p:cNvPr id="6147" name="Picture 3" descr="C:\Users\Baphi\Desktop\Proper Job 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59"/>
            <a:ext cx="3816424" cy="541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43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290392" y="1412776"/>
            <a:ext cx="4170040" cy="2057399"/>
          </a:xfrm>
        </p:spPr>
        <p:txBody>
          <a:bodyPr>
            <a:normAutofit fontScale="92500"/>
          </a:bodyPr>
          <a:lstStyle/>
          <a:p>
            <a:r>
              <a:rPr lang="en-US" sz="1700" dirty="0" smtClean="0"/>
              <a:t>Stock Lookup</a:t>
            </a:r>
          </a:p>
          <a:p>
            <a:pPr lvl="2"/>
            <a:r>
              <a:rPr lang="en-US" sz="1700" dirty="0" smtClean="0"/>
              <a:t>Based on meeting the Fleet Technicians they often needed to know where stock they needed was.</a:t>
            </a:r>
          </a:p>
          <a:p>
            <a:pPr lvl="2"/>
            <a:r>
              <a:rPr lang="en-US" sz="1700" dirty="0"/>
              <a:t>	</a:t>
            </a:r>
            <a:r>
              <a:rPr lang="en-US" sz="1700" dirty="0" smtClean="0"/>
              <a:t>Want to provide them a way of 	finding this information 	themselves without calling stores.</a:t>
            </a:r>
            <a:endParaRPr lang="en-US" sz="1700" dirty="0"/>
          </a:p>
        </p:txBody>
      </p:sp>
      <p:sp>
        <p:nvSpPr>
          <p:cNvPr id="31" name="Content Placeholder 30"/>
          <p:cNvSpPr>
            <a:spLocks noGrp="1"/>
          </p:cNvSpPr>
          <p:nvPr>
            <p:ph sz="half" idx="15"/>
          </p:nvPr>
        </p:nvSpPr>
        <p:spPr>
          <a:xfrm>
            <a:off x="827584" y="2852936"/>
            <a:ext cx="3672408" cy="2133600"/>
          </a:xfrm>
        </p:spPr>
        <p:txBody>
          <a:bodyPr>
            <a:noAutofit/>
          </a:bodyPr>
          <a:lstStyle/>
          <a:p>
            <a:r>
              <a:rPr lang="en-US" sz="1700" dirty="0" smtClean="0"/>
              <a:t>Incident Reporting</a:t>
            </a:r>
          </a:p>
          <a:p>
            <a:r>
              <a:rPr lang="en-US" sz="1700" b="0" dirty="0" smtClean="0"/>
              <a:t>Currently two paper forms (Incident and Injury) are needed by Health and Safety Department.</a:t>
            </a:r>
          </a:p>
          <a:p>
            <a:r>
              <a:rPr lang="en-US" sz="1700" b="0" dirty="0"/>
              <a:t>	</a:t>
            </a:r>
            <a:r>
              <a:rPr lang="en-US" sz="1700" b="0" dirty="0" smtClean="0"/>
              <a:t>Can provide an electronic 	form filling alternative.</a:t>
            </a:r>
            <a:endParaRPr lang="en-US" sz="1700" b="0" dirty="0"/>
          </a:p>
        </p:txBody>
      </p:sp>
      <p:sp>
        <p:nvSpPr>
          <p:cNvPr id="6" name="Title 5"/>
          <p:cNvSpPr>
            <a:spLocks noGrp="1"/>
          </p:cNvSpPr>
          <p:nvPr>
            <p:ph type="title"/>
          </p:nvPr>
        </p:nvSpPr>
        <p:spPr/>
        <p:txBody>
          <a:bodyPr>
            <a:normAutofit/>
          </a:bodyPr>
          <a:lstStyle/>
          <a:p>
            <a:pPr algn="l"/>
            <a:r>
              <a:rPr lang="en-US" sz="4000" dirty="0" smtClean="0"/>
              <a:t>Motivation (additional)</a:t>
            </a:r>
            <a:endParaRPr lang="en-US" sz="4000" dirty="0"/>
          </a:p>
        </p:txBody>
      </p:sp>
      <p:pic>
        <p:nvPicPr>
          <p:cNvPr id="2050" name="Picture 2" descr="C:\Users\Baphi\Desktop\BTech\Blend\Bridgestonetyre.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64088" y="3429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23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lgn="l"/>
            <a:r>
              <a:rPr lang="en-US" sz="4000" dirty="0" smtClean="0"/>
              <a:t>Motivation (cont.)</a:t>
            </a:r>
            <a:endParaRPr lang="en-US" sz="4000" dirty="0"/>
          </a:p>
        </p:txBody>
      </p:sp>
      <p:sp>
        <p:nvSpPr>
          <p:cNvPr id="5" name="Content Placeholder 4"/>
          <p:cNvSpPr>
            <a:spLocks noGrp="1"/>
          </p:cNvSpPr>
          <p:nvPr>
            <p:ph sz="half" idx="1"/>
          </p:nvPr>
        </p:nvSpPr>
        <p:spPr>
          <a:xfrm>
            <a:off x="457200" y="1600200"/>
            <a:ext cx="8219256" cy="4525963"/>
          </a:xfrm>
        </p:spPr>
        <p:txBody>
          <a:bodyPr>
            <a:normAutofit/>
          </a:bodyPr>
          <a:lstStyle/>
          <a:p>
            <a:pPr marL="342900" indent="-342900">
              <a:buFont typeface="Arial" pitchFamily="34" charset="0"/>
              <a:buChar char="•"/>
            </a:pPr>
            <a:r>
              <a:rPr lang="en-NZ" sz="2000" dirty="0" smtClean="0"/>
              <a:t>Combined all the functions into one – Why?</a:t>
            </a:r>
            <a:endParaRPr lang="en-NZ" sz="2000" dirty="0"/>
          </a:p>
        </p:txBody>
      </p:sp>
      <p:pic>
        <p:nvPicPr>
          <p:cNvPr id="3074" name="Picture 2" descr="C:\Users\Baphi\Desktop\Images\SS Ed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20888"/>
            <a:ext cx="697298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4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smtClean="0"/>
              <a:t>Work Flows – Job Card (1/2)</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4098" name="Picture 2" descr="C:\Users\Baphi\Desktop\BTech\Job Card Work Process - Final -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86845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72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a:t>Work Flows – Job Card </a:t>
            </a:r>
            <a:r>
              <a:rPr lang="en-US" sz="4000" dirty="0" smtClean="0"/>
              <a:t>(2/2</a:t>
            </a:r>
            <a:r>
              <a:rPr lang="en-US" sz="4000" dirty="0"/>
              <a:t>)</a:t>
            </a:r>
            <a:endParaRPr lang="en-US" sz="4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5122" name="Picture 2" descr="C:\Users\Baphi\Desktop\BTech\Job Card Work Process - Final -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53" y="1282233"/>
            <a:ext cx="832829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35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857247">
  <a:themeElements>
    <a:clrScheme name="orange_rain">
      <a:dk1>
        <a:sysClr val="windowText" lastClr="000000"/>
      </a:dk1>
      <a:lt1>
        <a:sysClr val="window" lastClr="FFFFFF"/>
      </a:lt1>
      <a:dk2>
        <a:srgbClr val="696464"/>
      </a:dk2>
      <a:lt2>
        <a:srgbClr val="E9E5DC"/>
      </a:lt2>
      <a:accent1>
        <a:srgbClr val="D34817"/>
      </a:accent1>
      <a:accent2>
        <a:srgbClr val="DC7B1A"/>
      </a:accent2>
      <a:accent3>
        <a:srgbClr val="FFD147"/>
      </a:accent3>
      <a:accent4>
        <a:srgbClr val="BD4343"/>
      </a:accent4>
      <a:accent5>
        <a:srgbClr val="918485"/>
      </a:accent5>
      <a:accent6>
        <a:srgbClr val="9F583B"/>
      </a:accent6>
      <a:hlink>
        <a:srgbClr val="CC9900"/>
      </a:hlink>
      <a:folHlink>
        <a:srgbClr val="96A9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6AA8AC-7664-46DB-8322-FF76EF9EF1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TS101857247</Template>
  <TotalTime>1790</TotalTime>
  <Words>1306</Words>
  <Application>Microsoft Office PowerPoint</Application>
  <PresentationFormat>On-screen Show (4:3)</PresentationFormat>
  <Paragraphs>180</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TS101857247</vt:lpstr>
      <vt:lpstr>PowerPoint Presentation</vt:lpstr>
      <vt:lpstr>Presentation Agenda</vt:lpstr>
      <vt:lpstr>Project Recap</vt:lpstr>
      <vt:lpstr>Motivation</vt:lpstr>
      <vt:lpstr>Current Work Process</vt:lpstr>
      <vt:lpstr>Motivation (additional)</vt:lpstr>
      <vt:lpstr>Motivation (cont.)</vt:lpstr>
      <vt:lpstr>Work Flows – Job Card (1/2)</vt:lpstr>
      <vt:lpstr>Work Flows – Job Card (2/2)</vt:lpstr>
      <vt:lpstr>Work Flows – Stock Lookup</vt:lpstr>
      <vt:lpstr>Work Flows – Incident Reporting</vt:lpstr>
      <vt:lpstr>Demonstration</vt:lpstr>
      <vt:lpstr>Demonstration</vt:lpstr>
      <vt:lpstr>Demonstration</vt:lpstr>
      <vt:lpstr>Demonstration</vt:lpstr>
      <vt:lpstr>Demonstration</vt:lpstr>
      <vt:lpstr>Demonstration</vt:lpstr>
      <vt:lpstr>Problems and Solutions</vt:lpstr>
      <vt:lpstr>Problems and Solutions cont.</vt:lpstr>
      <vt:lpstr>Future Potential Work</vt:lpstr>
      <vt:lpstr>What I Have Gained</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RAIN</dc:title>
  <dc:creator>Baphi</dc:creator>
  <cp:lastModifiedBy>student</cp:lastModifiedBy>
  <cp:revision>164</cp:revision>
  <dcterms:created xsi:type="dcterms:W3CDTF">2012-03-27T10:43:47Z</dcterms:created>
  <dcterms:modified xsi:type="dcterms:W3CDTF">2012-10-25T00:04:12Z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TC018572479991</vt:lpwstr>
  </property>
</Properties>
</file>